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9" r:id="rId3"/>
    <p:sldId id="257" r:id="rId4"/>
    <p:sldId id="258" r:id="rId6"/>
    <p:sldId id="260" r:id="rId7"/>
    <p:sldId id="264" r:id="rId8"/>
    <p:sldId id="263" r:id="rId9"/>
    <p:sldId id="26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6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021882653604515"/>
          <c:y val="0.0121168060099358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defRPr>
          </a:pPr>
        </a:p>
      </c:txPr>
    </c:title>
    <c:autoTitleDeleted val="0"/>
    <c:plotArea>
      <c:layout>
        <c:manualLayout>
          <c:layoutTarget val="inner"/>
          <c:xMode val="edge"/>
          <c:yMode val="edge"/>
          <c:x val="0.185816207006709"/>
          <c:y val="0.00799709196655761"/>
          <c:w val="0.683633265892876"/>
          <c:h val="0.77789894583787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Тематика</c:v>
                </c:pt>
              </c:strCache>
            </c:strRef>
          </c:tx>
          <c:spPr>
            <a:ln>
              <a:gradFill>
                <a:gsLst>
                  <a:gs pos="0">
                    <a:schemeClr val="tx1"/>
                  </a:gs>
                  <a:gs pos="100000">
                    <a:schemeClr val="accent1">
                      <a:lumMod val="75000"/>
                    </a:schemeClr>
                  </a:gs>
                </a:gsLst>
                <a:lin ang="3660000" scaled="0"/>
              </a:gradFill>
            </a:ln>
          </c:spPr>
          <c:explosion val="0"/>
          <c:dPt>
            <c:idx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gradFill>
                  <a:gsLst>
                    <a:gs pos="100000">
                      <a:schemeClr val="tx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3660000" scaled="0"/>
                </a:gradFill>
              </a:ln>
              <a:effectLst/>
            </c:spPr>
          </c:dPt>
          <c:dPt>
            <c:idx val="1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gradFill>
                  <a:gsLst>
                    <a:gs pos="0">
                      <a:schemeClr val="tx1"/>
                    </a:gs>
                    <a:gs pos="0">
                      <a:schemeClr val="tx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3660000" scaled="0"/>
                </a:gradFill>
              </a:ln>
              <a:effectLst/>
            </c:spPr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gradFill>
                  <a:gsLst>
                    <a:gs pos="0">
                      <a:schemeClr val="tx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3660000" scaled="0"/>
                </a:gradFill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gradFill>
                  <a:gsLst>
                    <a:gs pos="0">
                      <a:schemeClr val="tx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3660000" scaled="0"/>
                </a:gradFill>
              </a:ln>
              <a:effectLst/>
            </c:spPr>
          </c:dPt>
          <c:dPt>
            <c:idx val="4"/>
            <c:bubble3D val="0"/>
            <c:spPr>
              <a:solidFill>
                <a:schemeClr val="bg2">
                  <a:lumMod val="40000"/>
                  <a:lumOff val="60000"/>
                </a:schemeClr>
              </a:solidFill>
              <a:ln>
                <a:gradFill>
                  <a:gsLst>
                    <a:gs pos="0">
                      <a:schemeClr val="tx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3660000" scaled="0"/>
                </a:gradFill>
              </a:ln>
              <a:effectLst/>
            </c:spPr>
          </c:dPt>
          <c:dLbls>
            <c:dLbl>
              <c:idx val="0"/>
              <c:layout>
                <c:manualLayout>
                  <c:x val="-0.199471837029221"/>
                  <c:y val="-0.122399259302603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200" b="1" i="0" u="none" strike="noStrike" kern="1200" baseline="0">
                        <a:solidFill>
                          <a:schemeClr val="dk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 lang="en-US" altLang="ru-RU" sz="12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6</a:t>
                    </a:r>
                    <a:r>
                      <a:rPr altLang="en-US" sz="12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3</a:t>
                    </a:r>
                    <a:r>
                      <a:rPr sz="12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%</a:t>
                    </a:r>
                    <a:endParaRPr sz="1200" b="1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93211983314372"/>
                      <c:h val="0.098081277559289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80610652506758"/>
                  <c:y val="-0.042964712399497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3716528861941"/>
                  <c:y val="0.079076232385417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782928723661429"/>
                  <c:y val="0.12459736039103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00716229120462923"/>
                  <c:y val="0.0450839851496805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ru-RU" sz="1000" b="1" i="0" u="none" strike="noStrike" kern="1200" baseline="0">
                        <a:solidFill>
                          <a:schemeClr val="dk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defRPr>
                    </a:pPr>
                    <a:r>
                      <a:rPr sz="1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rPr>
                      <a:t>3%</a:t>
                    </a:r>
                    <a:endParaRPr sz="1000" b="1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ru-RU" sz="10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480638432937336"/>
                      <c:h val="0.060683651261042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ЖКХ</c:v>
                </c:pt>
                <c:pt idx="1">
                  <c:v>Градостроительство и земплепользование</c:v>
                </c:pt>
                <c:pt idx="2">
                  <c:v>Экономика</c:v>
                </c:pt>
                <c:pt idx="3">
                  <c:v>Социальная сфера</c:v>
                </c:pt>
                <c:pt idx="4">
                  <c:v>Иное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63</c:v>
                </c:pt>
                <c:pt idx="1">
                  <c:v>19</c:v>
                </c:pt>
                <c:pt idx="2">
                  <c:v>6</c:v>
                </c:pt>
                <c:pt idx="3">
                  <c:v>9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ayout>
        <c:manualLayout>
          <c:xMode val="edge"/>
          <c:yMode val="edge"/>
          <c:x val="0.00319454797146204"/>
          <c:y val="0.797891675754271"/>
          <c:w val="0.993610904057076"/>
          <c:h val="0.196049921240761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04ee6141-fa0b-4b5a-81bd-98038afab1bc}"/>
      </c:ext>
    </c:extLst>
  </c:chart>
  <c:spPr>
    <a:solidFill>
      <a:schemeClr val="lt1">
        <a:lumMod val="96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068410462777"/>
          <c:y val="0.102736955642443"/>
          <c:w val="0.816225352112676"/>
          <c:h val="0.790157745719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источники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ВКонтакте</c:v>
                </c:pt>
                <c:pt idx="1">
                  <c:v>Телеграм</c:v>
                </c:pt>
                <c:pt idx="2">
                  <c:v>Одноклассники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390</c:v>
                </c:pt>
                <c:pt idx="1">
                  <c:v>238</c:v>
                </c:pt>
                <c:pt idx="2">
                  <c:v>228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46"/>
        <c:overlap val="-28"/>
        <c:axId val="913693495"/>
        <c:axId val="196507131"/>
      </c:barChart>
      <c:catAx>
        <c:axId val="913693495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196507131"/>
        <c:crosses val="autoZero"/>
        <c:auto val="1"/>
        <c:lblAlgn val="ctr"/>
        <c:lblOffset val="100"/>
        <c:noMultiLvlLbl val="0"/>
      </c:catAx>
      <c:valAx>
        <c:axId val="1965071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13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91369349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0" vertOverflow="ellipsis" vert="horz" wrap="square" anchor="ctr" anchorCtr="1"/>
          <a:lstStyle/>
          <a:p>
            <a:pPr>
              <a:defRPr lang="ru-RU" sz="13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bd9af6ee-89d4-4738-942a-dd29c5e29846}"/>
      </c:ext>
    </c:extLst>
  </c:chart>
  <c:spPr>
    <a:noFill/>
    <a:ln>
      <a:noFill/>
    </a:ln>
    <a:effectLst/>
  </c:spPr>
  <c:txPr>
    <a:bodyPr/>
    <a:lstStyle/>
    <a:p>
      <a:pPr>
        <a:defRPr lang="ru-RU"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Times New Roman" panose="02020603050405020304" pitchFamily="18" charset="0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068410462777"/>
          <c:y val="0.102736955642443"/>
          <c:w val="0.816225352112676"/>
          <c:h val="0.790157745719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тематики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Sheet1!$A$2:$A$9</c:f>
              <c:strCache>
                <c:ptCount val="8"/>
                <c:pt idx="0">
                  <c:v>Автомобильные дороги</c:v>
                </c:pt>
                <c:pt idx="1">
                  <c:v>Мусор</c:v>
                </c:pt>
                <c:pt idx="2">
                  <c:v>ЖКХ</c:v>
                </c:pt>
                <c:pt idx="3">
                  <c:v>Социальная        сфера</c:v>
                </c:pt>
                <c:pt idx="4">
                  <c:v>Ветеринария</c:v>
                </c:pt>
                <c:pt idx="5">
                  <c:v>Благоустройство</c:v>
                </c:pt>
                <c:pt idx="6">
                  <c:v>Прочее</c:v>
                </c:pt>
                <c:pt idx="7">
                  <c:v>Строительство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358</c:v>
                </c:pt>
                <c:pt idx="1">
                  <c:v>338</c:v>
                </c:pt>
                <c:pt idx="2">
                  <c:v>259</c:v>
                </c:pt>
                <c:pt idx="3">
                  <c:v>129</c:v>
                </c:pt>
                <c:pt idx="4">
                  <c:v>117</c:v>
                </c:pt>
                <c:pt idx="5">
                  <c:v>113</c:v>
                </c:pt>
                <c:pt idx="6">
                  <c:v>26</c:v>
                </c:pt>
                <c:pt idx="7">
                  <c:v>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46"/>
        <c:overlap val="-28"/>
        <c:axId val="913693495"/>
        <c:axId val="196507131"/>
      </c:barChart>
      <c:catAx>
        <c:axId val="913693495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196507131"/>
        <c:crosses val="autoZero"/>
        <c:auto val="1"/>
        <c:lblAlgn val="ctr"/>
        <c:lblOffset val="100"/>
        <c:noMultiLvlLbl val="0"/>
      </c:catAx>
      <c:valAx>
        <c:axId val="1965071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91369349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0" vertOverflow="ellipsis" vert="horz" wrap="square" anchor="ctr" anchorCtr="1"/>
          <a:lstStyle/>
          <a:p>
            <a:pPr>
              <a:defRPr lang="ru-RU"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bd9af6ee-89d4-4738-942a-dd29c5e29846}"/>
      </c:ext>
    </c:extLst>
  </c:chart>
  <c:spPr>
    <a:noFill/>
    <a:ln>
      <a:noFill/>
    </a:ln>
    <a:effectLst/>
  </c:spPr>
  <c:txPr>
    <a:bodyPr/>
    <a:lstStyle/>
    <a:p>
      <a:pPr>
        <a:defRPr lang="ru-RU"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Times New Roman" panose="02020603050405020304" pitchFamily="18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089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lt1">
          <a:lumMod val="96000"/>
        </a:schemeClr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>
              <a:hueOff val="-1670000"/>
            </a:schemeClr>
          </a:gs>
          <a:gs pos="100000">
            <a:schemeClr val="phClr"/>
          </a:gs>
        </a:gsLst>
        <a:lin ang="5400000" scaled="0"/>
      </a:gradFill>
      <a:ln>
        <a:gradFill>
          <a:gsLst>
            <a:gs pos="0">
              <a:schemeClr val="phClr">
                <a:lumMod val="75000"/>
                <a:hueOff val="-1670000"/>
              </a:schemeClr>
            </a:gs>
            <a:gs pos="100000">
              <a:schemeClr val="phClr">
                <a:lumMod val="75000"/>
              </a:schemeClr>
            </a:gs>
          </a:gsLst>
          <a:lin ang="5160000" scaled="1"/>
        </a:gra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 panose="020B0604020202020204"/>
              </a:rPr>
              <a:t>Для перемещения страницы щёлкните мышью</a:t>
            </a: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Arial" panose="020B0604020202020204"/>
              </a:rPr>
              <a:t>Для правки формата примечаний щёлкните мышью</a:t>
            </a:r>
            <a:endParaRPr lang="ru-RU" sz="2000" b="0" strike="noStrike" spc="-1">
              <a:latin typeface="Arial" panose="020B0604020202020204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 panose="02020603050405020304"/>
              </a:rPr>
              <a:t>&lt;верхний колонтитул&gt;</a:t>
            </a:r>
            <a:endParaRPr lang="ru-RU" sz="1400" b="0" strike="noStrike" spc="-1">
              <a:latin typeface="Times New Roman" panose="02020603050405020304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buNone/>
            </a:pPr>
            <a:r>
              <a:rPr lang="ru-RU" sz="1400" b="0" strike="noStrike" spc="-1">
                <a:latin typeface="Times New Roman" panose="02020603050405020304"/>
              </a:rPr>
              <a:t>&lt;дата/время&gt;</a:t>
            </a:r>
            <a:endParaRPr lang="ru-RU" sz="1400" b="0" strike="noStrike" spc="-1">
              <a:latin typeface="Times New Roman" panose="02020603050405020304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 panose="02020603050405020304"/>
              </a:rPr>
              <a:t>&lt;нижний колонтитул&gt;</a:t>
            </a:r>
            <a:endParaRPr lang="ru-RU" sz="1400" b="0" strike="noStrike" spc="-1">
              <a:latin typeface="Times New Roman" panose="02020603050405020304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buNone/>
            </a:pPr>
            <a:fld id="{8E7BAE28-FAEA-4528-81E9-801C54D986AE}" type="slidenum">
              <a:rPr lang="ru-RU" sz="1400" b="0" strike="noStrike" spc="-1">
                <a:latin typeface="Times New Roman" panose="02020603050405020304"/>
              </a:rPr>
            </a:fld>
            <a:endParaRPr lang="ru-RU" sz="1400" b="0" strike="noStrike" spc="-1">
              <a:latin typeface="Times New Roman" panose="020206030504050203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4413" cy="3429000"/>
          </a:xfrm>
          <a:prstGeom prst="rect">
            <a:avLst/>
          </a:prstGeom>
          <a:ln w="0">
            <a:noFill/>
          </a:ln>
        </p:spPr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ctr">
            <a:noAutofit/>
          </a:bodyPr>
          <a:lstStyle/>
          <a:p>
            <a:endParaRPr lang="ru-RU" sz="2000" b="0" strike="noStrike" spc="-1">
              <a:latin typeface="Arial" panose="020B0604020202020204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E9124671-9506-4655-87EB-BCAEEF846947}" type="slidenum">
              <a:rPr lang="de-DE" sz="1200" b="0" strike="noStrike" spc="-1">
                <a:latin typeface="Times New Roman" panose="020206030504050203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4413" cy="3429000"/>
          </a:xfrm>
          <a:prstGeom prst="rect">
            <a:avLst/>
          </a:prstGeom>
          <a:ln w="0">
            <a:noFill/>
          </a:ln>
        </p:spPr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ctr">
            <a:noAutofit/>
          </a:bodyPr>
          <a:lstStyle/>
          <a:p>
            <a:endParaRPr lang="ru-RU" sz="2000" b="0" strike="noStrike" spc="-1">
              <a:latin typeface="Arial" panose="020B0604020202020204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55E62654-310E-4110-B00D-0368807FE063}" type="slidenum">
              <a:rPr lang="de-DE" sz="1200" b="0" strike="noStrike" spc="-1">
                <a:latin typeface="Times New Roman" panose="020206030504050203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  <a:endParaRPr lang="ru-RU" sz="3200" b="0" strike="noStrike" spc="-1"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  <a:endParaRPr lang="ru-RU" sz="2800" b="0" strike="noStrike" spc="-1"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  <a:endParaRPr lang="ru-RU" sz="2400" b="0" strike="noStrike" spc="-1"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  <a:endParaRPr lang="ru-RU" sz="2000" b="0" strike="noStrike" spc="-1"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  <a:endParaRPr lang="ru-RU" sz="2000" b="0" strike="noStrike" spc="-1"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  <a:endParaRPr lang="ru-RU" sz="2000" b="0" strike="noStrike" spc="-1"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  <a:endParaRPr lang="ru-RU" sz="2000" b="0" strike="noStrike" spc="-1">
              <a:latin typeface="Arial" panose="020B060402020202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Image 1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2192000" cy="658749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-3810" y="1305560"/>
            <a:ext cx="12195175" cy="424624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/>
            <a:r>
              <a:rPr lang="ru-RU" sz="5400" b="1" i="1">
                <a:solidFill>
                  <a:schemeClr val="bg2">
                    <a:lumMod val="75000"/>
                  </a:schemeClr>
                </a:solidFill>
                <a:latin typeface="Arial Black" panose="020B0A04020102020204" charset="0"/>
                <a:ea typeface="Microsoft Sans Serif" panose="020B0604020202020204"/>
                <a:cs typeface="Arial Black" panose="020B0A04020102020204" charset="0"/>
              </a:rPr>
              <a:t>Информационный материал </a:t>
            </a:r>
            <a:br>
              <a:rPr lang="ru-RU" sz="5400" b="1" i="1">
                <a:solidFill>
                  <a:schemeClr val="bg2">
                    <a:lumMod val="75000"/>
                  </a:schemeClr>
                </a:solidFill>
                <a:latin typeface="Arial Black" panose="020B0A04020102020204" charset="0"/>
                <a:ea typeface="Microsoft Sans Serif" panose="020B0604020202020204"/>
                <a:cs typeface="Arial Black" panose="020B0A04020102020204" charset="0"/>
              </a:rPr>
            </a:br>
            <a:r>
              <a:rPr lang="ru-RU" sz="5400" b="1" i="1">
                <a:solidFill>
                  <a:schemeClr val="bg2">
                    <a:lumMod val="75000"/>
                  </a:schemeClr>
                </a:solidFill>
                <a:latin typeface="Arial Black" panose="020B0A04020102020204" charset="0"/>
                <a:ea typeface="Microsoft Sans Serif" panose="020B0604020202020204"/>
                <a:cs typeface="Arial Black" panose="020B0A04020102020204" charset="0"/>
              </a:rPr>
              <a:t>по обращениям граждан, поступивших во </a:t>
            </a:r>
            <a:r>
              <a:rPr lang="en-US" altLang="ru-RU" sz="5400" b="1" i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Microsoft Sans Serif" panose="020B0604020202020204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ru-RU" sz="5400" b="1" i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Microsoft Sans Serif" panose="020B0604020202020204"/>
                <a:cs typeface="Times New Roman" panose="02020603050405020304" pitchFamily="18" charset="0"/>
                <a:sym typeface="+mn-ea"/>
              </a:rPr>
              <a:t>I</a:t>
            </a:r>
            <a:r>
              <a:rPr lang="ru-RU" altLang="en-US" sz="5400" b="1" i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Microsoft Sans Serif" panose="020B0604020202020204"/>
                <a:cs typeface="Times New Roman" panose="02020603050405020304" pitchFamily="18" charset="0"/>
                <a:sym typeface="+mn-ea"/>
              </a:rPr>
              <a:t> </a:t>
            </a:r>
            <a:r>
              <a:rPr lang="ru-RU" sz="5400" b="1" i="1">
                <a:solidFill>
                  <a:schemeClr val="bg2">
                    <a:lumMod val="75000"/>
                  </a:schemeClr>
                </a:solidFill>
                <a:latin typeface="Arial Black" panose="020B0A04020102020204" charset="0"/>
                <a:ea typeface="Microsoft Sans Serif" panose="020B0604020202020204"/>
                <a:cs typeface="Arial Black" panose="020B0A04020102020204" charset="0"/>
              </a:rPr>
              <a:t>квартале 2026 года в Администрацию города Батайска</a:t>
            </a:r>
            <a:endParaRPr lang="ru-RU" sz="5400" b="1" i="1">
              <a:solidFill>
                <a:schemeClr val="bg2">
                  <a:lumMod val="75000"/>
                </a:schemeClr>
              </a:solidFill>
              <a:latin typeface="Arial Black" panose="020B0A04020102020204" charset="0"/>
              <a:ea typeface="Microsoft Sans Serif" panose="020B0604020202020204"/>
              <a:cs typeface="Arial Black" panose="020B0A04020102020204" charset="0"/>
            </a:endParaRPr>
          </a:p>
        </p:txBody>
      </p:sp>
      <p:pic>
        <p:nvPicPr>
          <p:cNvPr id="85" name="Picture 13" descr="F:\Документы\АРО\Выборы мэра г.Батайска 2013\Отчет мэра 2012\logo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600" cy="1193040"/>
          </a:xfrm>
          <a:prstGeom prst="rect">
            <a:avLst/>
          </a:prstGeom>
          <a:ln w="0">
            <a:noFill/>
          </a:ln>
        </p:spPr>
      </p:pic>
      <p:pic>
        <p:nvPicPr>
          <p:cNvPr id="86" name="Рисунок 3"/>
          <p:cNvPicPr/>
          <p:nvPr/>
        </p:nvPicPr>
        <p:blipFill>
          <a:blip r:embed="rId3"/>
          <a:srcRect l="4365" r="3822" b="9085"/>
          <a:stretch>
            <a:fillRect/>
          </a:stretch>
        </p:blipFill>
        <p:spPr>
          <a:xfrm>
            <a:off x="10728360" y="0"/>
            <a:ext cx="1463040" cy="107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3" descr="F:\Документы\АРО\Выборы мэра г.Батайска 2013\Отчет мэра 2012\logo.jp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600" cy="1193040"/>
          </a:xfrm>
          <a:prstGeom prst="rect">
            <a:avLst/>
          </a:prstGeom>
          <a:ln w="0">
            <a:noFill/>
          </a:ln>
        </p:spPr>
      </p:pic>
      <p:pic>
        <p:nvPicPr>
          <p:cNvPr id="86" name="Рисунок 3"/>
          <p:cNvPicPr/>
          <p:nvPr/>
        </p:nvPicPr>
        <p:blipFill>
          <a:blip r:embed="rId2"/>
          <a:srcRect l="4365" r="3822" b="9085"/>
          <a:stretch>
            <a:fillRect/>
          </a:stretch>
        </p:blipFill>
        <p:spPr>
          <a:xfrm>
            <a:off x="10728360" y="0"/>
            <a:ext cx="1463040" cy="1078920"/>
          </a:xfrm>
          <a:prstGeom prst="rect">
            <a:avLst/>
          </a:prstGeom>
          <a:ln w="0">
            <a:noFill/>
          </a:ln>
        </p:spPr>
      </p:pic>
      <p:sp>
        <p:nvSpPr>
          <p:cNvPr id="87" name="Прямоугольник 8"/>
          <p:cNvSpPr/>
          <p:nvPr/>
        </p:nvSpPr>
        <p:spPr>
          <a:xfrm>
            <a:off x="0" y="6472970"/>
            <a:ext cx="12191400" cy="410400"/>
          </a:xfrm>
          <a:prstGeom prst="rect">
            <a:avLst/>
          </a:prstGeom>
          <a:solidFill>
            <a:schemeClr val="bg2"/>
          </a:solidFill>
          <a:ln>
            <a:solidFill>
              <a:srgbClr val="BDE1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Прямоугольник 2"/>
          <p:cNvSpPr/>
          <p:nvPr/>
        </p:nvSpPr>
        <p:spPr>
          <a:xfrm>
            <a:off x="921385" y="62230"/>
            <a:ext cx="8251190" cy="7042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4000" b="1" strike="noStrike" spc="-1" dirty="0" smtClean="0">
                <a:solidFill>
                  <a:schemeClr val="bg2"/>
                </a:solidFill>
                <a:latin typeface="Times New Roman" panose="02020603050405020304" pitchFamily="18" charset="0"/>
                <a:ea typeface="黑体"/>
                <a:cs typeface="Times New Roman" panose="02020603050405020304" pitchFamily="18" charset="0"/>
              </a:rPr>
              <a:t>Общий обзор обращений граждан</a:t>
            </a:r>
            <a:endParaRPr lang="ru-RU" sz="4000" b="1" strike="noStrike" spc="-1" dirty="0" smtClean="0">
              <a:solidFill>
                <a:schemeClr val="bg2"/>
              </a:solidFill>
              <a:latin typeface="Times New Roman" panose="02020603050405020304" pitchFamily="18" charset="0"/>
              <a:ea typeface="黑体"/>
              <a:cs typeface="Times New Roman" panose="02020603050405020304" pitchFamily="18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71450" y="5645785"/>
            <a:ext cx="10252075" cy="5911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buFont typeface="Wingdings" panose="05000000000000000000" charset="0"/>
              <a:buNone/>
            </a:pPr>
            <a:r>
              <a:rPr lang="ru-RU" altLang="en-US" sz="3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1362</a:t>
            </a:r>
            <a:r>
              <a:rPr lang="ru-RU" altLang="en-US" sz="3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обращения</a:t>
            </a:r>
            <a:r>
              <a:rPr lang="ru-RU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 посредством Платформы обратной связи</a:t>
            </a:r>
            <a:endParaRPr lang="ru-RU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71450" y="1193165"/>
            <a:ext cx="5721985" cy="5810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altLang="en-US" sz="4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 </a:t>
            </a:r>
            <a:r>
              <a:rPr lang="en-US" altLang="ru-RU" sz="4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ru-RU" sz="4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ru-RU" altLang="en-US" sz="4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квартал 2026 года </a:t>
            </a:r>
            <a:br>
              <a:rPr lang="ru-RU" altLang="en-US" sz="4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endParaRPr lang="ru-RU" altLang="en-US" sz="4000" b="1" u="sng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147695" y="1790065"/>
            <a:ext cx="8912225" cy="619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Администрацию города Батайска поступило:</a:t>
            </a:r>
            <a:endParaRPr lang="ru-RU" altLang="en-US" sz="3200" b="1" u="sng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Изображение 5"/>
          <p:cNvPicPr/>
          <p:nvPr/>
        </p:nvPicPr>
        <p:blipFill>
          <a:blip r:embed="rId3"/>
          <a:srcRect r="-1502" b="15594"/>
          <a:stretch>
            <a:fillRect/>
          </a:stretch>
        </p:blipFill>
        <p:spPr>
          <a:xfrm>
            <a:off x="1212215" y="2282825"/>
            <a:ext cx="2219325" cy="133223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109855" y="3433445"/>
            <a:ext cx="442468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>
              <a:buFont typeface="Wingdings" panose="05000000000000000000" charset="0"/>
              <a:buNone/>
            </a:pPr>
            <a:r>
              <a:rPr lang="ru-RU" altLang="en-US" sz="3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508</a:t>
            </a:r>
            <a:r>
              <a:rPr lang="ru-RU" altLang="en-US" sz="3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обращений</a:t>
            </a:r>
            <a:r>
              <a:rPr lang="ru-RU" altLang="en-US" sz="3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граждан</a:t>
            </a:r>
            <a:endParaRPr lang="ru-RU" altLang="en-US" sz="30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" name="Изображение 7"/>
          <p:cNvPicPr/>
          <p:nvPr/>
        </p:nvPicPr>
        <p:blipFill>
          <a:blip r:embed="rId4"/>
          <a:stretch>
            <a:fillRect/>
          </a:stretch>
        </p:blipFill>
        <p:spPr>
          <a:xfrm>
            <a:off x="7823200" y="2486660"/>
            <a:ext cx="1958340" cy="1891030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5544820" y="4244340"/>
            <a:ext cx="65151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just">
              <a:buFont typeface="Wingdings" panose="05000000000000000000" charset="0"/>
              <a:buNone/>
            </a:pPr>
            <a:r>
              <a:rPr lang="ru-RU" altLang="en-US" sz="3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856</a:t>
            </a:r>
            <a:r>
              <a:rPr lang="ru-RU" altLang="en-US" sz="3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сообщений</a:t>
            </a:r>
            <a:r>
              <a:rPr lang="ru-RU" altLang="en-US" sz="3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из социальных сетей</a:t>
            </a:r>
            <a:endParaRPr lang="ru-RU" altLang="en-US" sz="30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0" name="Изображение 9"/>
          <p:cNvPicPr/>
          <p:nvPr/>
        </p:nvPicPr>
        <p:blipFill>
          <a:blip r:embed="rId5"/>
          <a:stretch>
            <a:fillRect/>
          </a:stretch>
        </p:blipFill>
        <p:spPr>
          <a:xfrm>
            <a:off x="1894205" y="4114800"/>
            <a:ext cx="1978025" cy="1583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13" descr="F:\Документы\АРО\Выборы мэра г.Батайска 2013\Отчет мэра 2012\logo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600" cy="119304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3"/>
          <p:cNvPicPr/>
          <p:nvPr/>
        </p:nvPicPr>
        <p:blipFill>
          <a:blip r:embed="rId3"/>
          <a:srcRect l="4365" r="3822" b="9085"/>
          <a:stretch>
            <a:fillRect/>
          </a:stretch>
        </p:blipFill>
        <p:spPr>
          <a:xfrm>
            <a:off x="10728360" y="0"/>
            <a:ext cx="1463040" cy="1078920"/>
          </a:xfrm>
          <a:prstGeom prst="rect">
            <a:avLst/>
          </a:prstGeom>
          <a:ln w="0">
            <a:noFill/>
          </a:ln>
        </p:spPr>
      </p:pic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251540" y="0"/>
            <a:ext cx="9146880" cy="806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400" b="0" strike="noStrike" spc="-1" dirty="0" smtClean="0">
                <a:latin typeface="Arial" panose="020B0604020202020204"/>
              </a:rPr>
              <a:t>  </a:t>
            </a:r>
            <a:endParaRPr lang="ru-RU" sz="2400" b="0" strike="noStrike" spc="-1" dirty="0">
              <a:latin typeface="Arial" panose="020B0604020202020204"/>
            </a:endParaRPr>
          </a:p>
        </p:txBody>
      </p:sp>
      <p:graphicFrame>
        <p:nvGraphicFramePr>
          <p:cNvPr id="2" name="Диаграмма 1"/>
          <p:cNvGraphicFramePr/>
          <p:nvPr/>
        </p:nvGraphicFramePr>
        <p:xfrm>
          <a:off x="6096000" y="1095375"/>
          <a:ext cx="5963285" cy="5700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5" name="Текстовое поле 4"/>
          <p:cNvSpPr txBox="1"/>
          <p:nvPr/>
        </p:nvSpPr>
        <p:spPr>
          <a:xfrm>
            <a:off x="921385" y="0"/>
            <a:ext cx="9738360" cy="9512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altLang="en-US" sz="28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Обращения граждан, поступившие во </a:t>
            </a:r>
            <a:r>
              <a:rPr lang="en-US" altLang="ru-RU" sz="28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ru-RU" sz="28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ru-RU" altLang="en-US" sz="28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квартале 2026 года  в Администрацию города Батайска </a:t>
            </a:r>
            <a:br>
              <a:rPr lang="ru-RU" altLang="en-US" sz="2800" b="1" u="sng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endParaRPr lang="ru-RU" altLang="en-US" sz="2800" b="1" u="sng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20320" y="1193165"/>
            <a:ext cx="6096635" cy="19373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ru-RU" altLang="en-US" sz="2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ЖКХ</a:t>
            </a: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- предоставление жилищно-коммунальных услуг надлежайшего качеста, строительство </a:t>
            </a:r>
            <a:b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 ремонт дорог, мостов, благоустройство городских территорий, вывоз мусора, деятельность управляющих организаций, уличное освещение, перебои энергоснабжения и др.</a:t>
            </a:r>
            <a:endParaRPr lang="ru-RU" altLang="en-US" sz="20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0" y="3027680"/>
            <a:ext cx="609600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ru-RU" altLang="en-US" sz="2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Социальная сфера</a:t>
            </a: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- предоставление мер социальной поддержки различным категориям граждан, вопросы образования, предоставление дополнительных льгот отдельным категориям граждан и др. </a:t>
            </a:r>
            <a:endParaRPr lang="ru-RU" altLang="en-US" sz="20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20320" y="4533900"/>
            <a:ext cx="6075680" cy="1040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ru-RU" altLang="en-US" sz="2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Экономика</a:t>
            </a: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-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вопросы</a:t>
            </a: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транспортного</a:t>
            </a: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обслуживания</a:t>
            </a: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муниципальных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маршрутах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несанкционнированая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торговля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др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altLang="ru-RU" sz="20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20320" y="5460365"/>
            <a:ext cx="5993130" cy="133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ru-RU" altLang="en-US" sz="20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Градостроительство и землепользование</a:t>
            </a: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-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вопросы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несанкционированной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рекламы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получения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земельного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участка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строительство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школ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детских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</a:t>
            </a: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и др. </a:t>
            </a:r>
            <a:endParaRPr lang="ru-RU" altLang="en-US" sz="20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0" name="Picture 13" descr="F:\Документы\АРО\Выборы мэра г.Батайска 2013\Отчет мэра 2012\logo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600" cy="119304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3"/>
          <p:cNvPicPr/>
          <p:nvPr/>
        </p:nvPicPr>
        <p:blipFill>
          <a:blip r:embed="rId3"/>
          <a:srcRect l="4365" r="3822" b="9085"/>
          <a:stretch>
            <a:fillRect/>
          </a:stretch>
        </p:blipFill>
        <p:spPr>
          <a:xfrm>
            <a:off x="10728360" y="0"/>
            <a:ext cx="1463040" cy="1078920"/>
          </a:xfrm>
          <a:prstGeom prst="rect">
            <a:avLst/>
          </a:prstGeom>
          <a:ln w="0">
            <a:noFill/>
          </a:ln>
        </p:spPr>
      </p:pic>
      <p:sp>
        <p:nvSpPr>
          <p:cNvPr id="2" name="Текстовое поле 1"/>
          <p:cNvSpPr txBox="1"/>
          <p:nvPr/>
        </p:nvSpPr>
        <p:spPr>
          <a:xfrm>
            <a:off x="921385" y="185420"/>
            <a:ext cx="8210550" cy="70675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266700"/>
            <a:r>
              <a:rPr lang="ru-RU" sz="4000" b="1">
                <a:solidFill>
                  <a:schemeClr val="bg2"/>
                </a:solidFill>
                <a:latin typeface="Times New Roman" panose="02020603050405020304" pitchFamily="18" charset="0"/>
                <a:ea typeface="Microsoft Sans Serif" panose="020B0604020202020204"/>
                <a:cs typeface="Times New Roman" panose="02020603050405020304" pitchFamily="18" charset="0"/>
              </a:rPr>
              <a:t>Система </a:t>
            </a:r>
            <a:r>
              <a:rPr sz="4000" b="1">
                <a:solidFill>
                  <a:schemeClr val="bg2"/>
                </a:solidFill>
                <a:latin typeface="Times New Roman" panose="02020603050405020304" pitchFamily="18" charset="0"/>
                <a:ea typeface="Microsoft Sans Serif" panose="020B0604020202020204"/>
                <a:cs typeface="Times New Roman" panose="02020603050405020304" pitchFamily="18" charset="0"/>
              </a:rPr>
              <a:t>«Инцидент-менеджмент»</a:t>
            </a:r>
            <a:endParaRPr sz="4000" b="1">
              <a:solidFill>
                <a:schemeClr val="bg2"/>
              </a:solidFill>
              <a:latin typeface="Times New Roman" panose="02020603050405020304" pitchFamily="18" charset="0"/>
              <a:ea typeface="Microsoft Sans Serif" panose="020B0604020202020204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471285" y="1728470"/>
          <a:ext cx="5362575" cy="450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6" name="Текстовое поле 5"/>
          <p:cNvSpPr txBox="1"/>
          <p:nvPr/>
        </p:nvSpPr>
        <p:spPr>
          <a:xfrm>
            <a:off x="215265" y="1564640"/>
            <a:ext cx="5473065" cy="37185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286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ЖКХ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сфера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вёрдые коммунальные отходы</a:t>
            </a: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Экология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29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Энергетика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23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Общественный транспорт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38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Безопасность и правопорядок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26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 иным вопросам - </a:t>
            </a:r>
            <a:r>
              <a:rPr lang="ru-RU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21</a:t>
            </a: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buFont typeface="Wingdings" panose="05000000000000000000" charset="0"/>
              <a:buChar char="q"/>
            </a:pP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charset="0"/>
              <a:buChar char="q"/>
            </a:pPr>
            <a:endParaRPr lang="ru-RU" altLang="en-U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949960" y="1166495"/>
            <a:ext cx="72885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altLang="en-US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Из социальных сетей поступило 856 сообщений:</a:t>
            </a:r>
            <a:r>
              <a:rPr lang="ru-RU" altLang="en-US" sz="2400" b="1" u="sng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ru-RU" altLang="en-US" sz="2400" b="1" u="sng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Изображение 3"/>
          <p:cNvPicPr/>
          <p:nvPr/>
        </p:nvPicPr>
        <p:blipFill>
          <a:blip r:embed="rId4"/>
          <a:srcRect t="22527" b="16784"/>
          <a:stretch>
            <a:fillRect/>
          </a:stretch>
        </p:blipFill>
        <p:spPr>
          <a:xfrm>
            <a:off x="1680845" y="5327650"/>
            <a:ext cx="2521585" cy="1071880"/>
          </a:xfrm>
          <a:prstGeom prst="rect">
            <a:avLst/>
          </a:prstGeom>
        </p:spPr>
      </p:pic>
      <p:sp>
        <p:nvSpPr>
          <p:cNvPr id="87" name="Прямоугольник 8"/>
          <p:cNvSpPr/>
          <p:nvPr/>
        </p:nvSpPr>
        <p:spPr>
          <a:xfrm>
            <a:off x="0" y="6472970"/>
            <a:ext cx="12191400" cy="410400"/>
          </a:xfrm>
          <a:prstGeom prst="rect">
            <a:avLst/>
          </a:prstGeom>
          <a:solidFill>
            <a:schemeClr val="bg2"/>
          </a:solidFill>
          <a:ln>
            <a:solidFill>
              <a:srgbClr val="BDE1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0" name="Picture 13" descr="F:\Документы\АРО\Выборы мэра г.Батайска 2013\Отчет мэра 2012\logo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600" cy="119304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3"/>
          <p:cNvPicPr/>
          <p:nvPr/>
        </p:nvPicPr>
        <p:blipFill>
          <a:blip r:embed="rId3"/>
          <a:srcRect l="4365" r="3822" b="9085"/>
          <a:stretch>
            <a:fillRect/>
          </a:stretch>
        </p:blipFill>
        <p:spPr>
          <a:xfrm>
            <a:off x="10728360" y="0"/>
            <a:ext cx="1463040" cy="1078920"/>
          </a:xfrm>
          <a:prstGeom prst="rect">
            <a:avLst/>
          </a:prstGeom>
          <a:ln w="0">
            <a:noFill/>
          </a:ln>
        </p:spPr>
      </p:pic>
      <p:sp>
        <p:nvSpPr>
          <p:cNvPr id="92" name="Прямоугольник 8"/>
          <p:cNvSpPr/>
          <p:nvPr/>
        </p:nvSpPr>
        <p:spPr>
          <a:xfrm>
            <a:off x="0" y="6428520"/>
            <a:ext cx="12191400" cy="410400"/>
          </a:xfrm>
          <a:prstGeom prst="rect">
            <a:avLst/>
          </a:prstGeom>
          <a:solidFill>
            <a:schemeClr val="bg2"/>
          </a:solidFill>
          <a:ln>
            <a:solidFill>
              <a:srgbClr val="BDE1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Текстовое поле 1"/>
          <p:cNvSpPr txBox="1"/>
          <p:nvPr/>
        </p:nvSpPr>
        <p:spPr>
          <a:xfrm>
            <a:off x="1003300" y="97155"/>
            <a:ext cx="81788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defTabSz="266700"/>
            <a:r>
              <a:rPr lang="ru-RU" sz="4000" b="1">
                <a:solidFill>
                  <a:schemeClr val="bg2"/>
                </a:solidFill>
                <a:latin typeface="Times New Roman" panose="02020603050405020304" pitchFamily="18" charset="0"/>
                <a:ea typeface="Microsoft Sans Serif" panose="020B0604020202020204"/>
                <a:cs typeface="Times New Roman" panose="02020603050405020304" pitchFamily="18" charset="0"/>
                <a:sym typeface="+mn-ea"/>
              </a:rPr>
              <a:t>Платформа обратной связи (ПОС)</a:t>
            </a:r>
            <a:endParaRPr lang="ru-RU" sz="4000" b="1">
              <a:solidFill>
                <a:schemeClr val="bg2"/>
              </a:solidFill>
              <a:latin typeface="Times New Roman" panose="02020603050405020304" pitchFamily="18" charset="0"/>
              <a:ea typeface="Microsoft Sans Serif" panose="020B0604020202020204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214880" y="1193165"/>
            <a:ext cx="8321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en-US" altLang="ru-RU" sz="2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en-US" sz="2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ru-RU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квартале</a:t>
            </a:r>
            <a:r>
              <a:rPr lang="en-US" altLang="ru-RU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 </a:t>
            </a:r>
            <a:r>
              <a:rPr lang="en-US" altLang="en-US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altLang="ru-RU" sz="2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поступило</a:t>
            </a:r>
            <a:r>
              <a:rPr lang="en-US" altLang="ru-RU" sz="24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1362</a:t>
            </a:r>
            <a:r>
              <a:rPr lang="en-US" altLang="ru-RU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сообщения</a:t>
            </a:r>
            <a:endParaRPr lang="en-US" altLang="ru-RU" sz="2400" b="1" u="sng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-947420" y="1878965"/>
          <a:ext cx="13138785" cy="4332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0" name="Picture 13" descr="F:\Документы\АРО\Выборы мэра г.Батайска 2013\Отчет мэра 2012\logo.jp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600" cy="119304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3"/>
          <p:cNvPicPr/>
          <p:nvPr/>
        </p:nvPicPr>
        <p:blipFill>
          <a:blip r:embed="rId2"/>
          <a:srcRect l="4365" r="3822" b="9085"/>
          <a:stretch>
            <a:fillRect/>
          </a:stretch>
        </p:blipFill>
        <p:spPr>
          <a:xfrm>
            <a:off x="10728360" y="0"/>
            <a:ext cx="1463040" cy="1078920"/>
          </a:xfrm>
          <a:prstGeom prst="rect">
            <a:avLst/>
          </a:prstGeom>
          <a:ln w="0">
            <a:noFill/>
          </a:ln>
        </p:spPr>
      </p:pic>
      <p:sp>
        <p:nvSpPr>
          <p:cNvPr id="2" name="Текстовое поле 1"/>
          <p:cNvSpPr txBox="1"/>
          <p:nvPr/>
        </p:nvSpPr>
        <p:spPr>
          <a:xfrm>
            <a:off x="921385" y="167640"/>
            <a:ext cx="9806940" cy="521970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266700"/>
            <a:r>
              <a:rPr sz="2800" b="1">
                <a:solidFill>
                  <a:schemeClr val="bg2"/>
                </a:solidFill>
                <a:latin typeface="Times New Roman" panose="02020603050405020304" pitchFamily="18" charset="0"/>
                <a:ea typeface="Microsoft Sans Serif" panose="020B0604020202020204"/>
                <a:cs typeface="Times New Roman" panose="02020603050405020304" pitchFamily="18" charset="0"/>
              </a:rPr>
              <a:t>Личный прием граждан </a:t>
            </a:r>
            <a:r>
              <a:rPr lang="ru-RU" sz="2800" b="1">
                <a:solidFill>
                  <a:schemeClr val="bg2"/>
                </a:solidFill>
                <a:latin typeface="Times New Roman" panose="02020603050405020304" pitchFamily="18" charset="0"/>
                <a:ea typeface="Microsoft Sans Serif" panose="020B0604020202020204"/>
                <a:cs typeface="Times New Roman" panose="02020603050405020304" pitchFamily="18" charset="0"/>
              </a:rPr>
              <a:t>в Администрации города Батайска</a:t>
            </a:r>
            <a:endParaRPr lang="ru-RU" sz="2800" b="1">
              <a:solidFill>
                <a:schemeClr val="bg2"/>
              </a:solidFill>
              <a:latin typeface="Times New Roman" panose="02020603050405020304" pitchFamily="18" charset="0"/>
              <a:ea typeface="Microsoft Sans Serif" panose="020B0604020202020204"/>
              <a:cs typeface="Times New Roman" panose="02020603050405020304" pitchFamily="18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428615" y="1284605"/>
            <a:ext cx="6686550" cy="225044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just"/>
            <a:r>
              <a:rPr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Для реализации конституционных прав граждан </a:t>
            </a:r>
            <a:br>
              <a:rPr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</a:br>
            <a:r>
              <a:rPr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и в целях прямого взаимодействия с населением </a:t>
            </a:r>
            <a:br>
              <a:rPr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</a:br>
            <a:r>
              <a:rPr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в Администрации города Батайска организована работа </a:t>
            </a:r>
            <a:br>
              <a:rPr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</a:br>
            <a:r>
              <a:rPr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по приему граждан Главой города, заместителями главы </a:t>
            </a:r>
            <a:r>
              <a:rPr lang="ru-RU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А</a:t>
            </a:r>
            <a:r>
              <a:rPr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дминистрации и управляющим делами. </a:t>
            </a:r>
            <a:endParaRPr b="1" i="0">
              <a:solidFill>
                <a:srgbClr val="0F1115"/>
              </a:solidFill>
              <a:latin typeface="Times New Roman" panose="02020603050405020304" pitchFamily="18" charset="0"/>
              <a:ea typeface="quote-cjk-patch"/>
              <a:cs typeface="Times New Roman" panose="02020603050405020304" pitchFamily="18" charset="0"/>
            </a:endParaRPr>
          </a:p>
          <a:p>
            <a:pPr marL="0" indent="0" algn="just"/>
            <a:endParaRPr b="1" i="0">
              <a:solidFill>
                <a:srgbClr val="0F1115"/>
              </a:solidFill>
              <a:latin typeface="Times New Roman" panose="02020603050405020304" pitchFamily="18" charset="0"/>
              <a:ea typeface="quote-cjk-patch"/>
              <a:cs typeface="Times New Roman" panose="02020603050405020304" pitchFamily="18" charset="0"/>
            </a:endParaRPr>
          </a:p>
          <a:p>
            <a:pPr marL="0" indent="0" algn="ctr"/>
            <a:r>
              <a:rPr lang="en-US" altLang="en-US" b="1" i="0">
                <a:solidFill>
                  <a:schemeClr val="tx1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Так</a:t>
            </a:r>
            <a:r>
              <a:rPr lang="en-US" altLang="ru-RU" b="1" i="0">
                <a:solidFill>
                  <a:schemeClr val="tx1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,</a:t>
            </a:r>
            <a:r>
              <a:rPr lang="en-US" altLang="ru-RU" b="1" i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en-US" altLang="en-US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в</a:t>
            </a:r>
            <a:r>
              <a:rPr lang="ru-RU" altLang="en-US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о</a:t>
            </a:r>
            <a:r>
              <a:rPr lang="en-US" altLang="ru-RU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I</a:t>
            </a:r>
            <a:r>
              <a:rPr lang="en-US" altLang="ru-RU" b="1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ru-RU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en-US" altLang="en-US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квартале</a:t>
            </a:r>
            <a:r>
              <a:rPr lang="en-US" altLang="ru-RU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ru-RU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202</a:t>
            </a:r>
            <a:r>
              <a:rPr lang="ru-RU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6</a:t>
            </a:r>
            <a:r>
              <a:rPr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год</a:t>
            </a:r>
            <a:r>
              <a:rPr lang="ru-RU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а</a:t>
            </a:r>
            <a:r>
              <a:rPr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принято</a:t>
            </a:r>
            <a:r>
              <a:rPr lang="ru-RU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endParaRPr lang="ru-RU" b="1" i="0">
              <a:solidFill>
                <a:srgbClr val="0F1115"/>
              </a:solidFill>
              <a:latin typeface="Times New Roman" panose="02020603050405020304" pitchFamily="18" charset="0"/>
              <a:ea typeface="quote-cjk-patch"/>
              <a:cs typeface="Times New Roman" panose="02020603050405020304" pitchFamily="18" charset="0"/>
            </a:endParaRPr>
          </a:p>
          <a:p>
            <a:pPr marL="0" indent="0" algn="ctr"/>
            <a:r>
              <a:rPr lang="ru-RU" b="1" i="0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26 </a:t>
            </a:r>
            <a:r>
              <a:rPr b="1" i="0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человек</a:t>
            </a:r>
            <a:r>
              <a:rPr lang="ru-RU" b="1" i="0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, </a:t>
            </a:r>
            <a:r>
              <a:rPr b="1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  <a:sym typeface="+mn-ea"/>
              </a:rPr>
              <a:t>проведено</a:t>
            </a:r>
            <a:r>
              <a:rPr b="1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  <a:sym typeface="+mn-ea"/>
              </a:rPr>
              <a:t> </a:t>
            </a:r>
            <a:r>
              <a:rPr lang="ru-RU" altLang="en-US" b="1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  <a:sym typeface="+mn-ea"/>
              </a:rPr>
              <a:t>9</a:t>
            </a:r>
            <a:r>
              <a:rPr b="1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  <a:sym typeface="+mn-ea"/>
              </a:rPr>
              <a:t> прием</a:t>
            </a:r>
            <a:r>
              <a:rPr lang="ru-RU" b="1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  <a:sym typeface="+mn-ea"/>
              </a:rPr>
              <a:t>ов</a:t>
            </a:r>
            <a:r>
              <a:rPr b="1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  <a:sym typeface="+mn-ea"/>
              </a:rPr>
              <a:t>,</a:t>
            </a:r>
            <a:r>
              <a:rPr lang="ru-RU" b="1" i="0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ru-RU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в том числе тематических. </a:t>
            </a:r>
            <a:endParaRPr lang="ru-RU" b="1" i="0">
              <a:solidFill>
                <a:srgbClr val="0F1115"/>
              </a:solidFill>
              <a:latin typeface="Times New Roman" panose="02020603050405020304" pitchFamily="18" charset="0"/>
              <a:ea typeface="quote-cjk-patch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79070" y="4994910"/>
            <a:ext cx="8035925" cy="15532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/>
            <a:r>
              <a:rPr lang="ru-RU" sz="1900" b="1" i="0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На приемах были рассмотрены </a:t>
            </a:r>
            <a:r>
              <a:rPr sz="1900" b="1" i="0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вопрос</a:t>
            </a:r>
            <a:r>
              <a:rPr lang="ru-RU" sz="1900" b="1" i="0" u="sng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ы</a:t>
            </a:r>
            <a:r>
              <a:rPr sz="1900" b="1" i="0">
                <a:solidFill>
                  <a:srgbClr val="0070C0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строительства, </a:t>
            </a:r>
            <a:r>
              <a:rPr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ремонта</a:t>
            </a:r>
            <a:br>
              <a:rPr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</a:br>
            <a:r>
              <a:rPr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и эксплуатации системы</a:t>
            </a:r>
            <a:r>
              <a:rPr 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водоснабжения и воодотведения</a:t>
            </a:r>
            <a:r>
              <a:rPr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, </a:t>
            </a:r>
            <a:r>
              <a:rPr 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архитектуры</a:t>
            </a:r>
            <a:r>
              <a:rPr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и землепользования,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благоустройства</a:t>
            </a:r>
            <a:r>
              <a:rPr lang="en-US" alt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территори</a:t>
            </a:r>
            <a:r>
              <a:rPr lang="ru-RU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й,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общественного</a:t>
            </a:r>
            <a:r>
              <a:rPr lang="en-US" alt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транспорта</a:t>
            </a:r>
            <a:r>
              <a:rPr lang="ru-RU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,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а</a:t>
            </a:r>
            <a:r>
              <a:rPr lang="en-US" alt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также</a:t>
            </a:r>
            <a:r>
              <a:rPr lang="en-US" alt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ремонта</a:t>
            </a:r>
            <a:r>
              <a:rPr lang="en-US" alt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и</a:t>
            </a:r>
            <a:r>
              <a:rPr lang="en-US" alt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строительства</a:t>
            </a:r>
            <a:r>
              <a:rPr lang="en-US" alt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 </a:t>
            </a:r>
            <a:r>
              <a:rPr lang="en-US" altLang="en-US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дорог</a:t>
            </a:r>
            <a:r>
              <a:rPr lang="en-US" alt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.</a:t>
            </a:r>
            <a:br>
              <a:rPr lang="en-US" altLang="ru-RU" sz="1900" b="1" i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</a:br>
            <a:endParaRPr lang="en-US" altLang="ru-RU" sz="1900" b="1" i="0">
              <a:solidFill>
                <a:srgbClr val="0F1115"/>
              </a:solidFill>
              <a:latin typeface="Times New Roman" panose="02020603050405020304" pitchFamily="18" charset="0"/>
              <a:ea typeface="quote-cjk-patch"/>
              <a:cs typeface="Times New Roman" panose="02020603050405020304" pitchFamily="18" charset="0"/>
            </a:endParaRPr>
          </a:p>
        </p:txBody>
      </p:sp>
      <p:pic>
        <p:nvPicPr>
          <p:cNvPr id="6" name="Изображение 5"/>
          <p:cNvPicPr/>
          <p:nvPr/>
        </p:nvPicPr>
        <p:blipFill>
          <a:blip r:embed="rId3"/>
          <a:srcRect t="8299" r="4958" b="11998"/>
          <a:stretch>
            <a:fillRect/>
          </a:stretch>
        </p:blipFill>
        <p:spPr>
          <a:xfrm>
            <a:off x="0" y="1283970"/>
            <a:ext cx="5429250" cy="3475990"/>
          </a:xfrm>
          <a:prstGeom prst="rect">
            <a:avLst/>
          </a:prstGeom>
        </p:spPr>
      </p:pic>
      <p:pic>
        <p:nvPicPr>
          <p:cNvPr id="7" name="Изображение 6"/>
          <p:cNvPicPr/>
          <p:nvPr/>
        </p:nvPicPr>
        <p:blipFill>
          <a:blip r:embed="rId4"/>
          <a:srcRect l="9157" t="9153" r="8319" b="10992"/>
          <a:stretch>
            <a:fillRect/>
          </a:stretch>
        </p:blipFill>
        <p:spPr>
          <a:xfrm>
            <a:off x="8639175" y="3533775"/>
            <a:ext cx="3628390" cy="32816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2" name="Image 13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02080" y="1242060"/>
            <a:ext cx="9387205" cy="561594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2257425" y="233680"/>
            <a:ext cx="76777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44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altLang="en-US" sz="4400" b="1" u="sng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0" name="Picture 13" descr="F:\Документы\АРО\Выборы мэра г.Батайска 2013\Отчет мэра 2012\logo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600" cy="119304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3"/>
          <p:cNvPicPr/>
          <p:nvPr/>
        </p:nvPicPr>
        <p:blipFill>
          <a:blip r:embed="rId3"/>
          <a:srcRect l="4365" r="3822" b="9085"/>
          <a:stretch>
            <a:fillRect/>
          </a:stretch>
        </p:blipFill>
        <p:spPr>
          <a:xfrm>
            <a:off x="10728360" y="0"/>
            <a:ext cx="1463040" cy="107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2097</Words>
  <Application>WPS Presentation</Application>
  <PresentationFormat>Широкоэкранный</PresentationFormat>
  <Paragraphs>58</Paragraphs>
  <Slides>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3" baseType="lpstr">
      <vt:lpstr>Arial</vt:lpstr>
      <vt:lpstr>SimSun</vt:lpstr>
      <vt:lpstr>Wingdings</vt:lpstr>
      <vt:lpstr>Arial</vt:lpstr>
      <vt:lpstr>Symbol</vt:lpstr>
      <vt:lpstr>Times New Roman</vt:lpstr>
      <vt:lpstr>Arial Black</vt:lpstr>
      <vt:lpstr>Microsoft Sans Serif</vt:lpstr>
      <vt:lpstr>Times New Roman</vt:lpstr>
      <vt:lpstr>黑体</vt:lpstr>
      <vt:lpstr>Wingdings</vt:lpstr>
      <vt:lpstr>quote-cjk-patch</vt:lpstr>
      <vt:lpstr>Liberation Mono</vt:lpstr>
      <vt:lpstr>Microsoft YaHei</vt:lpstr>
      <vt:lpstr>Arial Unicode MS</vt:lpstr>
      <vt:lpstr>Office Theme</vt:lpstr>
      <vt:lpstr>PowerPoint 演示文稿</vt:lpstr>
      <vt:lpstr>PowerPoint 演示文稿</vt:lpstr>
      <vt:lpstr>  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WPS_1777443214</cp:lastModifiedBy>
  <cp:revision>267</cp:revision>
  <cp:lastPrinted>2411-12-30T00:00:00Z</cp:lastPrinted>
  <dcterms:created xsi:type="dcterms:W3CDTF">2007-11-27T23:54:00Z</dcterms:created>
  <dcterms:modified xsi:type="dcterms:W3CDTF">2026-07-31T06:43:24Z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1049-12.1.0.27458</vt:lpwstr>
  </property>
  <property fmtid="{D5CDD505-2E9C-101B-9397-08002B2CF9AE}" pid="3" name="Notes">
    <vt:i4>13</vt:i4>
  </property>
  <property fmtid="{D5CDD505-2E9C-101B-9397-08002B2CF9AE}" pid="4" name="PresentationFormat">
    <vt:lpwstr>Произвольный</vt:lpwstr>
  </property>
  <property fmtid="{D5CDD505-2E9C-101B-9397-08002B2CF9AE}" pid="5" name="Slides">
    <vt:i4>17</vt:i4>
  </property>
  <property fmtid="{D5CDD505-2E9C-101B-9397-08002B2CF9AE}" pid="6" name="ICV">
    <vt:lpwstr>FAE9FB58CF964381AA00E936B449DD3C_13</vt:lpwstr>
  </property>
</Properties>
</file>