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74" r:id="rId6"/>
    <p:sldId id="297" r:id="rId7"/>
    <p:sldId id="299" r:id="rId8"/>
    <p:sldId id="301" r:id="rId9"/>
    <p:sldId id="302" r:id="rId10"/>
    <p:sldId id="304" r:id="rId11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B46"/>
    <a:srgbClr val="FCB52E"/>
    <a:srgbClr val="9151A0"/>
    <a:srgbClr val="FFFFFF"/>
    <a:srgbClr val="FBCFB7"/>
    <a:srgbClr val="128ACB"/>
    <a:srgbClr val="F47732"/>
    <a:srgbClr val="D4B7DB"/>
    <a:srgbClr val="DB195B"/>
    <a:srgbClr val="57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6433" autoAdjust="0"/>
  </p:normalViewPr>
  <p:slideViewPr>
    <p:cSldViewPr snapToGrid="0">
      <p:cViewPr varScale="1">
        <p:scale>
          <a:sx n="84" d="100"/>
          <a:sy n="84" d="100"/>
        </p:scale>
        <p:origin x="6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E6ADA-E734-43E7-BA3E-388336DDE9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A2D0-FEBF-4C6F-9769-06BF3F47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0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1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1" t="-157" r="4065" b="34"/>
          <a:stretch/>
        </p:blipFill>
        <p:spPr>
          <a:xfrm>
            <a:off x="5947089" y="4"/>
            <a:ext cx="6244911" cy="68579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48039" y="0"/>
            <a:ext cx="6243961" cy="6858000"/>
          </a:xfrm>
          <a:prstGeom prst="rect">
            <a:avLst/>
          </a:prstGeom>
          <a:solidFill>
            <a:srgbClr val="1D1346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025" y="343646"/>
            <a:ext cx="1605157" cy="806825"/>
          </a:xfrm>
          <a:prstGeom prst="rect">
            <a:avLst/>
          </a:prstGeom>
        </p:spPr>
      </p:pic>
      <p:sp>
        <p:nvSpPr>
          <p:cNvPr id="8" name="Текст 2"/>
          <p:cNvSpPr>
            <a:spLocks noGrp="1"/>
          </p:cNvSpPr>
          <p:nvPr>
            <p:ph type="body" sz="quarter" idx="11"/>
          </p:nvPr>
        </p:nvSpPr>
        <p:spPr>
          <a:xfrm>
            <a:off x="1156748" y="6181026"/>
            <a:ext cx="4062570" cy="276197"/>
          </a:xfrm>
        </p:spPr>
        <p:txBody>
          <a:bodyPr/>
          <a:lstStyle/>
          <a:p>
            <a:r>
              <a:rPr lang="ru-RU" smtClean="0"/>
              <a:t>2024 год</a:t>
            </a:r>
            <a:endParaRPr lang="ru-RU" dirty="0"/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1156748" y="1976463"/>
            <a:ext cx="3974052" cy="1223168"/>
          </a:xfrm>
        </p:spPr>
        <p:txBody>
          <a:bodyPr/>
          <a:lstStyle/>
          <a:p>
            <a:r>
              <a:rPr lang="ru-RU" sz="2799" b="1" dirty="0" smtClean="0"/>
              <a:t>СИСТЕМА БЫСТРЫХ ПЛАТЕЖЕЙ</a:t>
            </a: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1156748" y="4078744"/>
            <a:ext cx="3974052" cy="1223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99" b="1" dirty="0" smtClean="0"/>
              <a:t>Выгодно и удобно</a:t>
            </a:r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202" y="500813"/>
            <a:ext cx="7727595" cy="32400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1D1346"/>
                </a:solidFill>
                <a:sym typeface="GothamPro-Light"/>
              </a:rPr>
              <a:t>Зачем СБП бизнесу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</a:t>
            </a:fld>
            <a:endParaRPr lang="ru-RU">
              <a:solidFill>
                <a:srgbClr val="888A8D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 flipH="1">
            <a:off x="239288" y="3111741"/>
            <a:ext cx="45719" cy="3168000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B52E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97016" y="1654755"/>
            <a:ext cx="2867452" cy="615553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9151A0"/>
                </a:solidFill>
              </a:rPr>
              <a:t>ВЫГОДНО</a:t>
            </a:r>
            <a:endParaRPr lang="ru-RU" sz="4000" b="1" dirty="0">
              <a:solidFill>
                <a:srgbClr val="9151A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85007" y="3108890"/>
            <a:ext cx="3545735" cy="2867896"/>
          </a:xfrm>
          <a:prstGeom prst="rect">
            <a:avLst/>
          </a:prstGeom>
        </p:spPr>
        <p:txBody>
          <a:bodyPr wrap="square" lIns="36000" tIns="18000" rIns="36000" bIns="18000">
            <a:spAutoFit/>
          </a:bodyPr>
          <a:lstStyle/>
          <a:p>
            <a:pPr marL="182563" indent="-173038">
              <a:spcBef>
                <a:spcPts val="24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1000" dirty="0" smtClean="0">
                <a:solidFill>
                  <a:srgbClr val="1D1346"/>
                </a:solidFill>
              </a:rPr>
              <a:t>фиксированная комиссия </a:t>
            </a:r>
            <a:r>
              <a:rPr lang="en-US" sz="1600" b="1" kern="1000" dirty="0" smtClean="0">
                <a:solidFill>
                  <a:srgbClr val="1D1346"/>
                </a:solidFill>
              </a:rPr>
              <a:t/>
            </a:r>
            <a:br>
              <a:rPr lang="en-US" sz="1600" b="1" kern="1000" dirty="0" smtClean="0">
                <a:solidFill>
                  <a:srgbClr val="1D1346"/>
                </a:solidFill>
              </a:rPr>
            </a:br>
            <a:r>
              <a:rPr lang="ru-RU" sz="1600" b="1" kern="1000" dirty="0" smtClean="0">
                <a:solidFill>
                  <a:srgbClr val="1D1346"/>
                </a:solidFill>
              </a:rPr>
              <a:t>0,2-0,7% </a:t>
            </a:r>
            <a:r>
              <a:rPr lang="ru-RU" sz="1600" kern="1000" dirty="0" smtClean="0">
                <a:solidFill>
                  <a:srgbClr val="1D1346"/>
                </a:solidFill>
              </a:rPr>
              <a:t>(в 2,5-3 </a:t>
            </a:r>
            <a:r>
              <a:rPr lang="ru-RU" sz="1600" kern="1000" dirty="0">
                <a:solidFill>
                  <a:srgbClr val="1D1346"/>
                </a:solidFill>
              </a:rPr>
              <a:t>раза ниже </a:t>
            </a:r>
            <a:r>
              <a:rPr lang="ru-RU" sz="1600" kern="1000" dirty="0" err="1">
                <a:solidFill>
                  <a:srgbClr val="1D1346"/>
                </a:solidFill>
              </a:rPr>
              <a:t>эквайринговых</a:t>
            </a:r>
            <a:r>
              <a:rPr lang="ru-RU" sz="1600" kern="1000" dirty="0">
                <a:solidFill>
                  <a:srgbClr val="1D1346"/>
                </a:solidFill>
              </a:rPr>
              <a:t> </a:t>
            </a:r>
            <a:r>
              <a:rPr lang="ru-RU" sz="1600" kern="1000" dirty="0" smtClean="0">
                <a:solidFill>
                  <a:srgbClr val="1D1346"/>
                </a:solidFill>
              </a:rPr>
              <a:t>комиссий)</a:t>
            </a:r>
          </a:p>
          <a:p>
            <a:pPr marL="182563" indent="-173038">
              <a:spcBef>
                <a:spcPts val="24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1000" dirty="0" smtClean="0">
                <a:solidFill>
                  <a:srgbClr val="1D1346"/>
                </a:solidFill>
              </a:rPr>
              <a:t>без расходов на внедрение                          </a:t>
            </a:r>
            <a:r>
              <a:rPr lang="ru-RU" sz="1600" kern="1000" dirty="0" smtClean="0">
                <a:solidFill>
                  <a:srgbClr val="1D1346"/>
                </a:solidFill>
              </a:rPr>
              <a:t>(достаточно разместить табличку с </a:t>
            </a:r>
            <a:r>
              <a:rPr lang="en-US" sz="1600" kern="1000" dirty="0" smtClean="0">
                <a:solidFill>
                  <a:srgbClr val="1D1346"/>
                </a:solidFill>
              </a:rPr>
              <a:t>QR-</a:t>
            </a:r>
            <a:r>
              <a:rPr lang="ru-RU" sz="1600" kern="1000" dirty="0" smtClean="0">
                <a:solidFill>
                  <a:srgbClr val="1D1346"/>
                </a:solidFill>
              </a:rPr>
              <a:t>кодом и </a:t>
            </a:r>
            <a:r>
              <a:rPr lang="en-US" sz="1600" kern="1000" dirty="0" smtClean="0">
                <a:solidFill>
                  <a:srgbClr val="1D1346"/>
                </a:solidFill>
              </a:rPr>
              <a:t>NFC </a:t>
            </a:r>
            <a:r>
              <a:rPr lang="ru-RU" sz="1600" kern="1000" dirty="0" smtClean="0">
                <a:solidFill>
                  <a:srgbClr val="1D1346"/>
                </a:solidFill>
              </a:rPr>
              <a:t>меткой)</a:t>
            </a:r>
          </a:p>
          <a:p>
            <a:pPr marL="182563" indent="-173038">
              <a:spcBef>
                <a:spcPts val="24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1000" dirty="0">
                <a:solidFill>
                  <a:srgbClr val="1D1346"/>
                </a:solidFill>
              </a:rPr>
              <a:t>п</a:t>
            </a:r>
            <a:r>
              <a:rPr lang="ru-RU" sz="1600" b="1" kern="1000" dirty="0" smtClean="0">
                <a:solidFill>
                  <a:srgbClr val="1D1346"/>
                </a:solidFill>
              </a:rPr>
              <a:t>овышение конверсии продаж                  </a:t>
            </a:r>
            <a:r>
              <a:rPr lang="ru-RU" sz="1600" kern="1000" dirty="0" smtClean="0">
                <a:solidFill>
                  <a:srgbClr val="1D1346"/>
                </a:solidFill>
              </a:rPr>
              <a:t>(оплатить можно смартфоном, не нужно вводить реквизиты карты) </a:t>
            </a:r>
            <a:endParaRPr lang="ru-RU" sz="1600" kern="1000" dirty="0">
              <a:solidFill>
                <a:srgbClr val="1D1346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369744" y="3108597"/>
            <a:ext cx="3550437" cy="236988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24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о</a:t>
            </a:r>
            <a:r>
              <a:rPr lang="ru-RU" sz="1600" b="1" dirty="0" smtClean="0">
                <a:solidFill>
                  <a:srgbClr val="1D1346"/>
                </a:solidFill>
              </a:rPr>
              <a:t>плата возможна со счетов </a:t>
            </a:r>
            <a:r>
              <a:rPr lang="en-US" sz="1600" b="1" dirty="0" smtClean="0">
                <a:solidFill>
                  <a:srgbClr val="1D1346"/>
                </a:solidFill>
              </a:rPr>
              <a:t/>
            </a:r>
            <a:br>
              <a:rPr lang="en-US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в разных банках – участниках СБП </a:t>
            </a:r>
            <a:r>
              <a:rPr lang="ru-RU" sz="1600" dirty="0" smtClean="0">
                <a:solidFill>
                  <a:srgbClr val="1D1346"/>
                </a:solidFill>
              </a:rPr>
              <a:t>(любой клиент, у которого подключен СБП, может совершить оплату)</a:t>
            </a:r>
            <a:endParaRPr lang="ru-RU" sz="1600" dirty="0">
              <a:solidFill>
                <a:srgbClr val="1D1346"/>
              </a:solidFill>
            </a:endParaRPr>
          </a:p>
          <a:p>
            <a:pPr marL="182563" indent="-173038">
              <a:spcBef>
                <a:spcPts val="24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может использоваться </a:t>
            </a:r>
            <a:br>
              <a:rPr lang="ru-RU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в ТСП</a:t>
            </a:r>
            <a:r>
              <a:rPr lang="en-US" sz="1600" b="1" dirty="0" smtClean="0">
                <a:solidFill>
                  <a:srgbClr val="1D1346"/>
                </a:solidFill>
              </a:rPr>
              <a:t> </a:t>
            </a:r>
            <a:r>
              <a:rPr lang="ru-RU" sz="1600" b="1" dirty="0" smtClean="0">
                <a:solidFill>
                  <a:srgbClr val="1D1346"/>
                </a:solidFill>
              </a:rPr>
              <a:t>и </a:t>
            </a:r>
            <a:r>
              <a:rPr lang="en-US" sz="1600" b="1" dirty="0" smtClean="0">
                <a:solidFill>
                  <a:srgbClr val="1D1346"/>
                </a:solidFill>
              </a:rPr>
              <a:t>E-commerce</a:t>
            </a:r>
            <a:r>
              <a:rPr lang="ru-RU" sz="1600" b="1" dirty="0" smtClean="0">
                <a:solidFill>
                  <a:srgbClr val="1D1346"/>
                </a:solidFill>
              </a:rPr>
              <a:t>                           </a:t>
            </a:r>
            <a:r>
              <a:rPr lang="ru-RU" sz="1600" dirty="0" smtClean="0">
                <a:solidFill>
                  <a:srgbClr val="1D1346"/>
                </a:solidFill>
              </a:rPr>
              <a:t>(множество сценариев оплаты)</a:t>
            </a:r>
            <a:endParaRPr lang="ru-RU" sz="1600" dirty="0">
              <a:solidFill>
                <a:srgbClr val="1D1346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 flipH="1">
            <a:off x="4320181" y="3108597"/>
            <a:ext cx="49563" cy="241200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581907" y="1654755"/>
            <a:ext cx="3076548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60BB46"/>
                </a:solidFill>
              </a:rPr>
              <a:t>ДОСТУПНО</a:t>
            </a:r>
            <a:endParaRPr lang="ru-RU" sz="4000" b="1" dirty="0">
              <a:solidFill>
                <a:srgbClr val="60BB46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 flipH="1">
            <a:off x="8314021" y="3108597"/>
            <a:ext cx="48170" cy="1620000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906917" y="1654755"/>
            <a:ext cx="2459071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128ACB"/>
                </a:solidFill>
              </a:rPr>
              <a:t>БЫСТРО</a:t>
            </a:r>
            <a:endParaRPr lang="ru-RU" sz="4000" b="1" dirty="0">
              <a:solidFill>
                <a:srgbClr val="128ACB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8336452" y="3108597"/>
            <a:ext cx="3600000" cy="138499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2400"/>
              </a:spcBef>
              <a:buClr>
                <a:srgbClr val="128ACB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отсутствие кассовых </a:t>
            </a:r>
            <a:r>
              <a:rPr lang="ru-RU" sz="1600" b="1" dirty="0" smtClean="0">
                <a:solidFill>
                  <a:srgbClr val="1D1346"/>
                </a:solidFill>
              </a:rPr>
              <a:t>разрывов                     </a:t>
            </a:r>
            <a:r>
              <a:rPr lang="ru-RU" sz="1600" dirty="0" smtClean="0">
                <a:solidFill>
                  <a:srgbClr val="1D1346"/>
                </a:solidFill>
              </a:rPr>
              <a:t>(</a:t>
            </a:r>
            <a:r>
              <a:rPr lang="en-US" sz="1600" dirty="0" smtClean="0">
                <a:solidFill>
                  <a:srgbClr val="1D1346"/>
                </a:solidFill>
              </a:rPr>
              <a:t>on</a:t>
            </a:r>
            <a:r>
              <a:rPr lang="ru-RU" sz="1600" dirty="0" smtClean="0">
                <a:solidFill>
                  <a:srgbClr val="1D1346"/>
                </a:solidFill>
              </a:rPr>
              <a:t>-</a:t>
            </a:r>
            <a:r>
              <a:rPr lang="en-US" sz="1600" dirty="0" smtClean="0">
                <a:solidFill>
                  <a:srgbClr val="1D1346"/>
                </a:solidFill>
              </a:rPr>
              <a:t>line </a:t>
            </a:r>
            <a:r>
              <a:rPr lang="ru-RU" sz="1600" dirty="0" smtClean="0">
                <a:solidFill>
                  <a:srgbClr val="1D1346"/>
                </a:solidFill>
              </a:rPr>
              <a:t>зачисление)</a:t>
            </a:r>
          </a:p>
          <a:p>
            <a:pPr marL="182563" indent="-173038">
              <a:spcBef>
                <a:spcPts val="2400"/>
              </a:spcBef>
              <a:buClr>
                <a:srgbClr val="128ACB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мгновенный возврат</a:t>
            </a:r>
            <a:r>
              <a:rPr lang="en-US" sz="1600" b="1" dirty="0" smtClean="0">
                <a:solidFill>
                  <a:srgbClr val="1D1346"/>
                </a:solidFill>
              </a:rPr>
              <a:t> </a:t>
            </a:r>
            <a:br>
              <a:rPr lang="en-US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по ранее совершенной покупке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180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230742" y="2370477"/>
            <a:ext cx="3600000" cy="397006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3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4320181" y="2370477"/>
            <a:ext cx="3600000" cy="397006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4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8336452" y="2370477"/>
            <a:ext cx="3600000" cy="397006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олилиния 103"/>
          <p:cNvSpPr/>
          <p:nvPr/>
        </p:nvSpPr>
        <p:spPr>
          <a:xfrm>
            <a:off x="8586147" y="1136532"/>
            <a:ext cx="3597604" cy="5719689"/>
          </a:xfrm>
          <a:custGeom>
            <a:avLst/>
            <a:gdLst>
              <a:gd name="connsiteX0" fmla="*/ 0 w 3423222"/>
              <a:gd name="connsiteY0" fmla="*/ 0 h 4730310"/>
              <a:gd name="connsiteX1" fmla="*/ 1759883 w 3423222"/>
              <a:gd name="connsiteY1" fmla="*/ 0 h 4730310"/>
              <a:gd name="connsiteX2" fmla="*/ 1759883 w 3423222"/>
              <a:gd name="connsiteY2" fmla="*/ 2420 h 4730310"/>
              <a:gd name="connsiteX3" fmla="*/ 1886951 w 3423222"/>
              <a:gd name="connsiteY3" fmla="*/ 8836 h 4730310"/>
              <a:gd name="connsiteX4" fmla="*/ 3423222 w 3423222"/>
              <a:gd name="connsiteY4" fmla="*/ 1711236 h 4730310"/>
              <a:gd name="connsiteX5" fmla="*/ 3423221 w 3423222"/>
              <a:gd name="connsiteY5" fmla="*/ 3019075 h 4730310"/>
              <a:gd name="connsiteX6" fmla="*/ 1711986 w 3423222"/>
              <a:gd name="connsiteY6" fmla="*/ 4730310 h 4730310"/>
              <a:gd name="connsiteX7" fmla="*/ 1711987 w 3423222"/>
              <a:gd name="connsiteY7" fmla="*/ 4730309 h 4730310"/>
              <a:gd name="connsiteX8" fmla="*/ 752 w 3423222"/>
              <a:gd name="connsiteY8" fmla="*/ 3019074 h 4730310"/>
              <a:gd name="connsiteX9" fmla="*/ 752 w 3423222"/>
              <a:gd name="connsiteY9" fmla="*/ 2510141 h 4730310"/>
              <a:gd name="connsiteX10" fmla="*/ 0 w 3423222"/>
              <a:gd name="connsiteY10" fmla="*/ 2510141 h 47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222" h="4730310">
                <a:moveTo>
                  <a:pt x="0" y="0"/>
                </a:moveTo>
                <a:lnTo>
                  <a:pt x="1759883" y="0"/>
                </a:lnTo>
                <a:lnTo>
                  <a:pt x="1759883" y="2420"/>
                </a:lnTo>
                <a:lnTo>
                  <a:pt x="1886951" y="8836"/>
                </a:lnTo>
                <a:cubicBezTo>
                  <a:pt x="2749852" y="96468"/>
                  <a:pt x="3423222" y="825215"/>
                  <a:pt x="3423222" y="1711236"/>
                </a:cubicBezTo>
                <a:cubicBezTo>
                  <a:pt x="3423222" y="2147182"/>
                  <a:pt x="3423221" y="2583129"/>
                  <a:pt x="3423221" y="3019075"/>
                </a:cubicBezTo>
                <a:cubicBezTo>
                  <a:pt x="3423221" y="3964164"/>
                  <a:pt x="2657075" y="4730310"/>
                  <a:pt x="1711986" y="4730310"/>
                </a:cubicBezTo>
                <a:lnTo>
                  <a:pt x="1711987" y="4730309"/>
                </a:lnTo>
                <a:cubicBezTo>
                  <a:pt x="766898" y="4730309"/>
                  <a:pt x="752" y="3964163"/>
                  <a:pt x="752" y="3019074"/>
                </a:cubicBezTo>
                <a:lnTo>
                  <a:pt x="752" y="2510141"/>
                </a:lnTo>
                <a:lnTo>
                  <a:pt x="0" y="2510141"/>
                </a:lnTo>
                <a:close/>
              </a:path>
            </a:pathLst>
          </a:custGeom>
          <a:solidFill>
            <a:srgbClr val="9151A0">
              <a:alpha val="14902"/>
            </a:srgbClr>
          </a:solidFill>
          <a:ln>
            <a:solidFill>
              <a:srgbClr val="91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2942233" y="1131526"/>
            <a:ext cx="5587961" cy="5518169"/>
          </a:xfrm>
          <a:custGeom>
            <a:avLst/>
            <a:gdLst>
              <a:gd name="connsiteX0" fmla="*/ 0 w 3423222"/>
              <a:gd name="connsiteY0" fmla="*/ 0 h 4730310"/>
              <a:gd name="connsiteX1" fmla="*/ 1759883 w 3423222"/>
              <a:gd name="connsiteY1" fmla="*/ 0 h 4730310"/>
              <a:gd name="connsiteX2" fmla="*/ 1759883 w 3423222"/>
              <a:gd name="connsiteY2" fmla="*/ 2420 h 4730310"/>
              <a:gd name="connsiteX3" fmla="*/ 1886951 w 3423222"/>
              <a:gd name="connsiteY3" fmla="*/ 8836 h 4730310"/>
              <a:gd name="connsiteX4" fmla="*/ 3423222 w 3423222"/>
              <a:gd name="connsiteY4" fmla="*/ 1711236 h 4730310"/>
              <a:gd name="connsiteX5" fmla="*/ 3423221 w 3423222"/>
              <a:gd name="connsiteY5" fmla="*/ 3019075 h 4730310"/>
              <a:gd name="connsiteX6" fmla="*/ 1711986 w 3423222"/>
              <a:gd name="connsiteY6" fmla="*/ 4730310 h 4730310"/>
              <a:gd name="connsiteX7" fmla="*/ 1711987 w 3423222"/>
              <a:gd name="connsiteY7" fmla="*/ 4730309 h 4730310"/>
              <a:gd name="connsiteX8" fmla="*/ 752 w 3423222"/>
              <a:gd name="connsiteY8" fmla="*/ 3019074 h 4730310"/>
              <a:gd name="connsiteX9" fmla="*/ 752 w 3423222"/>
              <a:gd name="connsiteY9" fmla="*/ 2510141 h 4730310"/>
              <a:gd name="connsiteX10" fmla="*/ 0 w 3423222"/>
              <a:gd name="connsiteY10" fmla="*/ 2510141 h 47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222" h="4730310">
                <a:moveTo>
                  <a:pt x="0" y="0"/>
                </a:moveTo>
                <a:lnTo>
                  <a:pt x="1759883" y="0"/>
                </a:lnTo>
                <a:lnTo>
                  <a:pt x="1759883" y="2420"/>
                </a:lnTo>
                <a:lnTo>
                  <a:pt x="1886951" y="8836"/>
                </a:lnTo>
                <a:cubicBezTo>
                  <a:pt x="2749852" y="96468"/>
                  <a:pt x="3423222" y="825215"/>
                  <a:pt x="3423222" y="1711236"/>
                </a:cubicBezTo>
                <a:cubicBezTo>
                  <a:pt x="3423222" y="2147182"/>
                  <a:pt x="3423221" y="2583129"/>
                  <a:pt x="3423221" y="3019075"/>
                </a:cubicBezTo>
                <a:cubicBezTo>
                  <a:pt x="3423221" y="3964164"/>
                  <a:pt x="2657075" y="4730310"/>
                  <a:pt x="1711986" y="4730310"/>
                </a:cubicBezTo>
                <a:lnTo>
                  <a:pt x="1711987" y="4730309"/>
                </a:lnTo>
                <a:cubicBezTo>
                  <a:pt x="766898" y="4730309"/>
                  <a:pt x="752" y="3964163"/>
                  <a:pt x="752" y="3019074"/>
                </a:cubicBezTo>
                <a:lnTo>
                  <a:pt x="752" y="2510141"/>
                </a:lnTo>
                <a:lnTo>
                  <a:pt x="0" y="2510141"/>
                </a:lnTo>
                <a:close/>
              </a:path>
            </a:pathLst>
          </a:custGeom>
          <a:solidFill>
            <a:srgbClr val="60BB46">
              <a:alpha val="14902"/>
            </a:srgbClr>
          </a:solidFill>
          <a:ln>
            <a:solidFill>
              <a:srgbClr val="60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>
            <a:off x="-8575" y="1131525"/>
            <a:ext cx="2880545" cy="4172041"/>
          </a:xfrm>
          <a:custGeom>
            <a:avLst/>
            <a:gdLst>
              <a:gd name="connsiteX0" fmla="*/ 0 w 3423222"/>
              <a:gd name="connsiteY0" fmla="*/ 0 h 4730310"/>
              <a:gd name="connsiteX1" fmla="*/ 1759883 w 3423222"/>
              <a:gd name="connsiteY1" fmla="*/ 0 h 4730310"/>
              <a:gd name="connsiteX2" fmla="*/ 1759883 w 3423222"/>
              <a:gd name="connsiteY2" fmla="*/ 2420 h 4730310"/>
              <a:gd name="connsiteX3" fmla="*/ 1886951 w 3423222"/>
              <a:gd name="connsiteY3" fmla="*/ 8836 h 4730310"/>
              <a:gd name="connsiteX4" fmla="*/ 3423222 w 3423222"/>
              <a:gd name="connsiteY4" fmla="*/ 1711236 h 4730310"/>
              <a:gd name="connsiteX5" fmla="*/ 3423221 w 3423222"/>
              <a:gd name="connsiteY5" fmla="*/ 3019075 h 4730310"/>
              <a:gd name="connsiteX6" fmla="*/ 1711986 w 3423222"/>
              <a:gd name="connsiteY6" fmla="*/ 4730310 h 4730310"/>
              <a:gd name="connsiteX7" fmla="*/ 1711987 w 3423222"/>
              <a:gd name="connsiteY7" fmla="*/ 4730309 h 4730310"/>
              <a:gd name="connsiteX8" fmla="*/ 752 w 3423222"/>
              <a:gd name="connsiteY8" fmla="*/ 3019074 h 4730310"/>
              <a:gd name="connsiteX9" fmla="*/ 752 w 3423222"/>
              <a:gd name="connsiteY9" fmla="*/ 2510141 h 4730310"/>
              <a:gd name="connsiteX10" fmla="*/ 0 w 3423222"/>
              <a:gd name="connsiteY10" fmla="*/ 2510141 h 47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222" h="4730310">
                <a:moveTo>
                  <a:pt x="0" y="0"/>
                </a:moveTo>
                <a:lnTo>
                  <a:pt x="1759883" y="0"/>
                </a:lnTo>
                <a:lnTo>
                  <a:pt x="1759883" y="2420"/>
                </a:lnTo>
                <a:lnTo>
                  <a:pt x="1886951" y="8836"/>
                </a:lnTo>
                <a:cubicBezTo>
                  <a:pt x="2749852" y="96468"/>
                  <a:pt x="3423222" y="825215"/>
                  <a:pt x="3423222" y="1711236"/>
                </a:cubicBezTo>
                <a:cubicBezTo>
                  <a:pt x="3423222" y="2147182"/>
                  <a:pt x="3423221" y="2583129"/>
                  <a:pt x="3423221" y="3019075"/>
                </a:cubicBezTo>
                <a:cubicBezTo>
                  <a:pt x="3423221" y="3964164"/>
                  <a:pt x="2657075" y="4730310"/>
                  <a:pt x="1711986" y="4730310"/>
                </a:cubicBezTo>
                <a:lnTo>
                  <a:pt x="1711987" y="4730309"/>
                </a:lnTo>
                <a:cubicBezTo>
                  <a:pt x="766898" y="4730309"/>
                  <a:pt x="752" y="3964163"/>
                  <a:pt x="752" y="3019074"/>
                </a:cubicBezTo>
                <a:lnTo>
                  <a:pt x="752" y="2510141"/>
                </a:lnTo>
                <a:lnTo>
                  <a:pt x="0" y="2510141"/>
                </a:lnTo>
                <a:close/>
              </a:path>
            </a:pathLst>
          </a:custGeom>
          <a:solidFill>
            <a:srgbClr val="FCB52E">
              <a:alpha val="14902"/>
            </a:srgbClr>
          </a:solidFill>
          <a:ln>
            <a:solidFill>
              <a:srgbClr val="FCB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5704" y="431800"/>
            <a:ext cx="8911513" cy="32400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Размер комиссии для разных сегментов бизнеса</a:t>
            </a:r>
            <a:endParaRPr lang="ru-RU" sz="2800" b="1" dirty="0">
              <a:solidFill>
                <a:srgbClr val="1D1346"/>
              </a:solidFill>
              <a:ea typeface="+mj-ea"/>
              <a:sym typeface="GothamPro-Light"/>
            </a:endParaRP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91981" y="2453762"/>
            <a:ext cx="894868" cy="358045"/>
            <a:chOff x="-421082" y="1750758"/>
            <a:chExt cx="894868" cy="358045"/>
          </a:xfrm>
        </p:grpSpPr>
        <p:sp>
          <p:nvSpPr>
            <p:cNvPr id="108" name="TextBox 107"/>
            <p:cNvSpPr txBox="1"/>
            <p:nvPr/>
          </p:nvSpPr>
          <p:spPr>
            <a:xfrm>
              <a:off x="-100409" y="1801026"/>
              <a:ext cx="574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ЖКХ</a:t>
              </a:r>
              <a:endParaRPr lang="ru-RU" sz="1400" b="1" dirty="0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82" y="1750758"/>
              <a:ext cx="331466" cy="331466"/>
            </a:xfrm>
            <a:prstGeom prst="rect">
              <a:avLst/>
            </a:prstGeom>
          </p:spPr>
        </p:pic>
      </p:grpSp>
      <p:cxnSp>
        <p:nvCxnSpPr>
          <p:cNvPr id="159" name="Прямая соединительная линия 158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8638162" y="1329774"/>
            <a:ext cx="2574623" cy="49244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600" b="1" dirty="0" smtClean="0">
                <a:solidFill>
                  <a:srgbClr val="1D1346"/>
                </a:solidFill>
              </a:rPr>
              <a:t>ДЛЯ ОСТАЛЬНЫХ СЕГМЕНТОВ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46464" y="1324655"/>
            <a:ext cx="3353162" cy="49244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1600" b="1" dirty="0" smtClean="0">
                <a:solidFill>
                  <a:srgbClr val="1D1346"/>
                </a:solidFill>
              </a:rPr>
              <a:t>ДЛЯ СОЦИАЛЬНО ЗНАЧИМЫХ </a:t>
            </a:r>
            <a:r>
              <a:rPr lang="en-US" sz="1600" b="1" dirty="0" smtClean="0">
                <a:solidFill>
                  <a:srgbClr val="1D1346"/>
                </a:solidFill>
              </a:rPr>
              <a:t/>
            </a:r>
            <a:br>
              <a:rPr lang="en-US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СЕГМЕНТОВ</a:t>
            </a:r>
            <a:endParaRPr lang="ru-RU" sz="1600" b="1" dirty="0">
              <a:solidFill>
                <a:srgbClr val="1D134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1728" y="2702698"/>
            <a:ext cx="2251312" cy="2273067"/>
            <a:chOff x="299879" y="1994142"/>
            <a:chExt cx="2251312" cy="227306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9879" y="1994142"/>
              <a:ext cx="2251312" cy="2273067"/>
              <a:chOff x="13236118" y="3353584"/>
              <a:chExt cx="2626531" cy="2651912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13355623" y="3475816"/>
                <a:ext cx="2372947" cy="2429487"/>
              </a:xfrm>
              <a:prstGeom prst="ellipse">
                <a:avLst/>
              </a:prstGeom>
              <a:solidFill>
                <a:srgbClr val="FCB52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6" name="Группа 65"/>
              <p:cNvGrpSpPr/>
              <p:nvPr/>
            </p:nvGrpSpPr>
            <p:grpSpPr>
              <a:xfrm>
                <a:off x="13236118" y="3353584"/>
                <a:ext cx="2626531" cy="2651912"/>
                <a:chOff x="7312211" y="1969891"/>
                <a:chExt cx="3207261" cy="3238252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5939C32-08B0-334C-9D39-EBDF7C1588DC}"/>
                    </a:ext>
                  </a:extLst>
                </p:cNvPr>
                <p:cNvSpPr txBox="1"/>
                <p:nvPr/>
              </p:nvSpPr>
              <p:spPr>
                <a:xfrm>
                  <a:off x="7806519" y="2271203"/>
                  <a:ext cx="2394653" cy="26307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rtlCol="0" anchor="b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600" b="1" dirty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не </a:t>
                  </a:r>
                  <a:r>
                    <a:rPr lang="ru-RU" sz="1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более  </a:t>
                  </a:r>
                  <a:endParaRPr lang="ru-RU" sz="1600" b="1" dirty="0">
                    <a:ln>
                      <a:solidFill>
                        <a:srgbClr val="FCB52E"/>
                      </a:solidFill>
                    </a:ln>
                    <a:solidFill>
                      <a:srgbClr val="FCB52E"/>
                    </a:solidFill>
                    <a:ea typeface="Verdana"/>
                    <a:cs typeface="Arial" panose="020B0604020202020204" pitchFamily="34" charset="0"/>
                  </a:endParaRPr>
                </a:p>
                <a:p>
                  <a:pPr algn="ctr">
                    <a:defRPr/>
                  </a:pPr>
                  <a:r>
                    <a:rPr lang="ru-RU" sz="6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0,</a:t>
                  </a:r>
                  <a:r>
                    <a:rPr lang="en-US" sz="6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2</a:t>
                  </a:r>
                  <a:r>
                    <a:rPr lang="ru-RU" sz="3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%</a:t>
                  </a:r>
                </a:p>
                <a:p>
                  <a:pPr algn="ctr">
                    <a:defRPr/>
                  </a:pPr>
                  <a:r>
                    <a:rPr lang="ru-RU" sz="1600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максимум </a:t>
                  </a:r>
                </a:p>
                <a:p>
                  <a:pPr algn="ctr">
                    <a:defRPr/>
                  </a:pPr>
                  <a:r>
                    <a:rPr lang="ru-RU" sz="1600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10 руб.</a:t>
                  </a:r>
                </a:p>
              </p:txBody>
            </p:sp>
            <p:sp>
              <p:nvSpPr>
                <p:cNvPr id="68" name="Arc 16"/>
                <p:cNvSpPr/>
                <p:nvPr/>
              </p:nvSpPr>
              <p:spPr>
                <a:xfrm>
                  <a:off x="7312211" y="1969891"/>
                  <a:ext cx="3207261" cy="3238252"/>
                </a:xfrm>
                <a:prstGeom prst="arc">
                  <a:avLst>
                    <a:gd name="adj1" fmla="val 14436578"/>
                    <a:gd name="adj2" fmla="val 14377951"/>
                  </a:avLst>
                </a:prstGeom>
                <a:noFill/>
                <a:ln w="34925" cap="rnd">
                  <a:solidFill>
                    <a:srgbClr val="FCB52E"/>
                  </a:solidFill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Овал 5"/>
            <p:cNvSpPr/>
            <p:nvPr/>
          </p:nvSpPr>
          <p:spPr>
            <a:xfrm>
              <a:off x="2078775" y="2193919"/>
              <a:ext cx="108000" cy="108000"/>
            </a:xfrm>
            <a:prstGeom prst="ellipse">
              <a:avLst/>
            </a:prstGeom>
            <a:solidFill>
              <a:srgbClr val="FCB52E"/>
            </a:solidFill>
            <a:ln>
              <a:solidFill>
                <a:srgbClr val="FCB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480" y="1791078"/>
            <a:ext cx="5757466" cy="3973560"/>
            <a:chOff x="2945633" y="2105010"/>
            <a:chExt cx="5757466" cy="397356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945633" y="2105010"/>
              <a:ext cx="5757466" cy="3973560"/>
              <a:chOff x="2867677" y="2185010"/>
              <a:chExt cx="5757466" cy="3973560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4185306" y="2829925"/>
                <a:ext cx="2880000" cy="2880000"/>
                <a:chOff x="7214220" y="2089479"/>
                <a:chExt cx="3077176" cy="3077174"/>
              </a:xfrm>
            </p:grpSpPr>
            <p:sp>
              <p:nvSpPr>
                <p:cNvPr id="103" name="Овал 102"/>
                <p:cNvSpPr/>
                <p:nvPr/>
              </p:nvSpPr>
              <p:spPr>
                <a:xfrm>
                  <a:off x="7351762" y="2225900"/>
                  <a:ext cx="2782836" cy="2782836"/>
                </a:xfrm>
                <a:prstGeom prst="ellipse">
                  <a:avLst/>
                </a:prstGeom>
                <a:solidFill>
                  <a:srgbClr val="60BB46">
                    <a:alpha val="2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05" name="Группа 104"/>
                <p:cNvGrpSpPr/>
                <p:nvPr/>
              </p:nvGrpSpPr>
              <p:grpSpPr>
                <a:xfrm>
                  <a:off x="7214220" y="2089479"/>
                  <a:ext cx="3077176" cy="3077174"/>
                  <a:chOff x="7366491" y="2096542"/>
                  <a:chExt cx="3077176" cy="3077174"/>
                </a:xfrm>
              </p:grpSpPr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85939C32-08B0-334C-9D39-EBDF7C1588DC}"/>
                      </a:ext>
                    </a:extLst>
                  </p:cNvPr>
                  <p:cNvSpPr txBox="1"/>
                  <p:nvPr/>
                </p:nvSpPr>
                <p:spPr>
                  <a:xfrm>
                    <a:off x="7892740" y="2450451"/>
                    <a:ext cx="2207051" cy="2400590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b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2000" b="1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не более </a:t>
                    </a:r>
                  </a:p>
                  <a:p>
                    <a:pPr algn="ctr">
                      <a:defRPr/>
                    </a:pPr>
                    <a:r>
                      <a:rPr lang="ru-RU" sz="8000" b="1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0,4</a:t>
                    </a:r>
                    <a:r>
                      <a:rPr lang="ru-RU" sz="4400" b="1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%</a:t>
                    </a:r>
                    <a:endParaRPr lang="ru-RU" sz="6600" b="1" dirty="0" smtClean="0">
                      <a:solidFill>
                        <a:srgbClr val="60BB46"/>
                      </a:solidFill>
                      <a:ea typeface="Verdana"/>
                      <a:cs typeface="Arial" panose="020B0604020202020204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ru-RU" sz="2000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максимум </a:t>
                    </a:r>
                  </a:p>
                  <a:p>
                    <a:pPr algn="ctr">
                      <a:defRPr/>
                    </a:pPr>
                    <a:r>
                      <a:rPr lang="ru-RU" sz="2000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1500 руб.</a:t>
                    </a:r>
                  </a:p>
                </p:txBody>
              </p:sp>
              <p:sp>
                <p:nvSpPr>
                  <p:cNvPr id="107" name="Arc 16"/>
                  <p:cNvSpPr/>
                  <p:nvPr/>
                </p:nvSpPr>
                <p:spPr>
                  <a:xfrm>
                    <a:off x="7366491" y="2096542"/>
                    <a:ext cx="3077176" cy="3077174"/>
                  </a:xfrm>
                  <a:prstGeom prst="arc">
                    <a:avLst>
                      <a:gd name="adj1" fmla="val 14436578"/>
                      <a:gd name="adj2" fmla="val 14377951"/>
                    </a:avLst>
                  </a:prstGeom>
                  <a:noFill/>
                  <a:ln w="34925" cap="rnd">
                    <a:solidFill>
                      <a:srgbClr val="60BB46"/>
                    </a:solidFill>
                    <a:prstDash val="sysDot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56841E"/>
                      </a:solidFill>
                    </a:endParaRPr>
                  </a:p>
                </p:txBody>
              </p:sp>
            </p:grp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036004" y="2743435"/>
                <a:ext cx="1663124" cy="374241"/>
                <a:chOff x="2587609" y="2387329"/>
                <a:chExt cx="1663124" cy="374241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2587609" y="2453793"/>
                  <a:ext cx="12755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страхование</a:t>
                  </a:r>
                  <a:endParaRPr lang="ru-RU" sz="1400" dirty="0"/>
                </a:p>
              </p:txBody>
            </p:sp>
            <p:pic>
              <p:nvPicPr>
                <p:cNvPr id="126" name="Рисунок 12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8253" y="2387329"/>
                  <a:ext cx="362480" cy="36248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Группа 12"/>
              <p:cNvGrpSpPr/>
              <p:nvPr/>
            </p:nvGrpSpPr>
            <p:grpSpPr>
              <a:xfrm>
                <a:off x="5318069" y="2185010"/>
                <a:ext cx="1979377" cy="523220"/>
                <a:chOff x="6574485" y="2208875"/>
                <a:chExt cx="1979377" cy="52322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6922774" y="2208875"/>
                  <a:ext cx="16310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потребительские</a:t>
                  </a:r>
                  <a:br>
                    <a:rPr lang="ru-RU" sz="1400" dirty="0" smtClean="0"/>
                  </a:br>
                  <a:r>
                    <a:rPr lang="ru-RU" sz="1400" dirty="0" smtClean="0"/>
                    <a:t>товары</a:t>
                  </a:r>
                  <a:endParaRPr lang="ru-RU" sz="1400" dirty="0"/>
                </a:p>
              </p:txBody>
            </p:sp>
            <p:pic>
              <p:nvPicPr>
                <p:cNvPr id="130" name="Рисунок 12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4485" y="2354266"/>
                  <a:ext cx="324841" cy="324841"/>
                </a:xfrm>
                <a:prstGeom prst="rect">
                  <a:avLst/>
                </a:prstGeom>
              </p:spPr>
            </p:pic>
          </p:grpSp>
          <p:grpSp>
            <p:nvGrpSpPr>
              <p:cNvPr id="14" name="Группа 13"/>
              <p:cNvGrpSpPr/>
              <p:nvPr/>
            </p:nvGrpSpPr>
            <p:grpSpPr>
              <a:xfrm>
                <a:off x="7179113" y="3942634"/>
                <a:ext cx="1419269" cy="342595"/>
                <a:chOff x="6970082" y="2984941"/>
                <a:chExt cx="1419269" cy="342595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7343487" y="2999474"/>
                  <a:ext cx="10458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транспорт</a:t>
                  </a:r>
                  <a:endParaRPr lang="ru-RU" sz="1400" dirty="0"/>
                </a:p>
              </p:txBody>
            </p:sp>
            <p:pic>
              <p:nvPicPr>
                <p:cNvPr id="131" name="Рисунок 13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0082" y="2984941"/>
                  <a:ext cx="342595" cy="342595"/>
                </a:xfrm>
                <a:prstGeom prst="rect">
                  <a:avLst/>
                </a:prstGeom>
              </p:spPr>
            </p:pic>
          </p:grpSp>
          <p:grpSp>
            <p:nvGrpSpPr>
              <p:cNvPr id="18" name="Группа 17"/>
              <p:cNvGrpSpPr/>
              <p:nvPr/>
            </p:nvGrpSpPr>
            <p:grpSpPr>
              <a:xfrm>
                <a:off x="6165750" y="5635350"/>
                <a:ext cx="1961299" cy="523220"/>
                <a:chOff x="7132578" y="4923168"/>
                <a:chExt cx="1961299" cy="52322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482923" y="4923168"/>
                  <a:ext cx="16109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инвестиционные</a:t>
                  </a:r>
                  <a:br>
                    <a:rPr lang="ru-RU" sz="1400" dirty="0" smtClean="0"/>
                  </a:br>
                  <a:r>
                    <a:rPr lang="ru-RU" sz="1400" dirty="0" smtClean="0"/>
                    <a:t>фонды, УК, НПФ</a:t>
                  </a:r>
                  <a:endParaRPr lang="ru-RU" sz="1400" dirty="0"/>
                </a:p>
              </p:txBody>
            </p:sp>
            <p:pic>
              <p:nvPicPr>
                <p:cNvPr id="132" name="Рисунок 13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2578" y="5017699"/>
                  <a:ext cx="360369" cy="360369"/>
                </a:xfrm>
                <a:prstGeom prst="rect">
                  <a:avLst/>
                </a:prstGeom>
              </p:spPr>
            </p:pic>
          </p:grpSp>
          <p:grpSp>
            <p:nvGrpSpPr>
              <p:cNvPr id="10" name="Группа 9"/>
              <p:cNvGrpSpPr/>
              <p:nvPr/>
            </p:nvGrpSpPr>
            <p:grpSpPr>
              <a:xfrm>
                <a:off x="2870080" y="4868371"/>
                <a:ext cx="1426493" cy="339849"/>
                <a:chOff x="2103074" y="5826991"/>
                <a:chExt cx="1426493" cy="339849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103074" y="5849925"/>
                  <a:ext cx="1038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медицина</a:t>
                  </a:r>
                  <a:endParaRPr lang="ru-RU" sz="1400" dirty="0"/>
                </a:p>
              </p:txBody>
            </p:sp>
            <p:pic>
              <p:nvPicPr>
                <p:cNvPr id="133" name="Рисунок 13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9718" y="5826991"/>
                  <a:ext cx="339849" cy="339849"/>
                </a:xfrm>
                <a:prstGeom prst="rect">
                  <a:avLst/>
                </a:prstGeom>
              </p:spPr>
            </p:pic>
          </p:grpSp>
          <p:grpSp>
            <p:nvGrpSpPr>
              <p:cNvPr id="17" name="Группа 16"/>
              <p:cNvGrpSpPr/>
              <p:nvPr/>
            </p:nvGrpSpPr>
            <p:grpSpPr>
              <a:xfrm>
                <a:off x="6943667" y="4878429"/>
                <a:ext cx="1681476" cy="392807"/>
                <a:chOff x="6971863" y="4378799"/>
                <a:chExt cx="1681476" cy="392807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7357343" y="4424628"/>
                  <a:ext cx="1295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образование</a:t>
                  </a:r>
                  <a:endParaRPr lang="ru-RU" sz="1400" dirty="0"/>
                </a:p>
              </p:txBody>
            </p:sp>
            <p:pic>
              <p:nvPicPr>
                <p:cNvPr id="134" name="Рисунок 13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1863" y="4378799"/>
                  <a:ext cx="392807" cy="392807"/>
                </a:xfrm>
                <a:prstGeom prst="rect">
                  <a:avLst/>
                </a:prstGeom>
              </p:spPr>
            </p:pic>
          </p:grpSp>
          <p:grpSp>
            <p:nvGrpSpPr>
              <p:cNvPr id="9" name="Группа 8"/>
              <p:cNvGrpSpPr/>
              <p:nvPr/>
            </p:nvGrpSpPr>
            <p:grpSpPr>
              <a:xfrm>
                <a:off x="2867677" y="3917372"/>
                <a:ext cx="1203822" cy="350514"/>
                <a:chOff x="2693568" y="2961803"/>
                <a:chExt cx="1203822" cy="350514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2693568" y="3001243"/>
                  <a:ext cx="883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телеком</a:t>
                  </a:r>
                  <a:endParaRPr lang="ru-RU" sz="1400" dirty="0"/>
                </a:p>
              </p:txBody>
            </p:sp>
            <p:pic>
              <p:nvPicPr>
                <p:cNvPr id="136" name="Рисунок 13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6876" y="2961803"/>
                  <a:ext cx="350514" cy="350514"/>
                </a:xfrm>
                <a:prstGeom prst="rect">
                  <a:avLst/>
                </a:prstGeom>
              </p:spPr>
            </p:pic>
          </p:grpSp>
          <p:grpSp>
            <p:nvGrpSpPr>
              <p:cNvPr id="12" name="Группа 11"/>
              <p:cNvGrpSpPr/>
              <p:nvPr/>
            </p:nvGrpSpPr>
            <p:grpSpPr>
              <a:xfrm>
                <a:off x="3177438" y="5754699"/>
                <a:ext cx="2249854" cy="322971"/>
                <a:chOff x="2266468" y="5162383"/>
                <a:chExt cx="2249854" cy="322971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2266468" y="5162383"/>
                  <a:ext cx="19713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благотворительность</a:t>
                  </a:r>
                  <a:endParaRPr lang="ru-RU" sz="1400" dirty="0"/>
                </a:p>
              </p:txBody>
            </p:sp>
            <p:pic>
              <p:nvPicPr>
                <p:cNvPr id="137" name="Рисунок 13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4060" y="5163092"/>
                  <a:ext cx="322262" cy="32226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Группа 14"/>
              <p:cNvGrpSpPr/>
              <p:nvPr/>
            </p:nvGrpSpPr>
            <p:grpSpPr>
              <a:xfrm>
                <a:off x="6561350" y="2761882"/>
                <a:ext cx="1760135" cy="341838"/>
                <a:chOff x="7050397" y="3719009"/>
                <a:chExt cx="1760135" cy="341838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7484528" y="3753070"/>
                  <a:ext cx="1326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err="1" smtClean="0"/>
                    <a:t>самозанятые</a:t>
                  </a:r>
                  <a:endParaRPr lang="ru-RU" sz="1400" dirty="0"/>
                </a:p>
              </p:txBody>
            </p:sp>
            <p:sp>
              <p:nvSpPr>
                <p:cNvPr id="149" name="Shape 2617">
                  <a:extLst>
                    <a:ext uri="{FF2B5EF4-FFF2-40B4-BE49-F238E27FC236}">
                      <a16:creationId xmlns:a16="http://schemas.microsoft.com/office/drawing/2014/main" id="{C6344E40-40F8-EE44-95B3-48CE939F4B95}"/>
                    </a:ext>
                  </a:extLst>
                </p:cNvPr>
                <p:cNvSpPr/>
                <p:nvPr/>
              </p:nvSpPr>
              <p:spPr>
                <a:xfrm>
                  <a:off x="7050397" y="3719009"/>
                  <a:ext cx="462738" cy="34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57" y="20400"/>
                      </a:moveTo>
                      <a:cubicBezTo>
                        <a:pt x="4686" y="18711"/>
                        <a:pt x="5897" y="18036"/>
                        <a:pt x="7134" y="17493"/>
                      </a:cubicBezTo>
                      <a:lnTo>
                        <a:pt x="7173" y="17477"/>
                      </a:lnTo>
                      <a:cubicBezTo>
                        <a:pt x="8055" y="17190"/>
                        <a:pt x="9626" y="16039"/>
                        <a:pt x="9626" y="13569"/>
                      </a:cubicBezTo>
                      <a:cubicBezTo>
                        <a:pt x="9626" y="11474"/>
                        <a:pt x="8932" y="10452"/>
                        <a:pt x="8558" y="9902"/>
                      </a:cubicBezTo>
                      <a:cubicBezTo>
                        <a:pt x="8484" y="9791"/>
                        <a:pt x="8394" y="9649"/>
                        <a:pt x="8414" y="9680"/>
                      </a:cubicBezTo>
                      <a:cubicBezTo>
                        <a:pt x="8384" y="9599"/>
                        <a:pt x="8237" y="9129"/>
                        <a:pt x="8449" y="8035"/>
                      </a:cubicBezTo>
                      <a:cubicBezTo>
                        <a:pt x="8549" y="7522"/>
                        <a:pt x="8380" y="7241"/>
                        <a:pt x="8380" y="7241"/>
                      </a:cubicBezTo>
                      <a:cubicBezTo>
                        <a:pt x="8112" y="6505"/>
                        <a:pt x="7614" y="5133"/>
                        <a:pt x="7988" y="4025"/>
                      </a:cubicBezTo>
                      <a:cubicBezTo>
                        <a:pt x="8490" y="2492"/>
                        <a:pt x="8935" y="2190"/>
                        <a:pt x="9741" y="1747"/>
                      </a:cubicBezTo>
                      <a:cubicBezTo>
                        <a:pt x="9788" y="1721"/>
                        <a:pt x="9834" y="1691"/>
                        <a:pt x="9877" y="1657"/>
                      </a:cubicBezTo>
                      <a:cubicBezTo>
                        <a:pt x="10029" y="1535"/>
                        <a:pt x="10674" y="1200"/>
                        <a:pt x="11403" y="1200"/>
                      </a:cubicBezTo>
                      <a:cubicBezTo>
                        <a:pt x="11768" y="1200"/>
                        <a:pt x="12075" y="1285"/>
                        <a:pt x="12318" y="1454"/>
                      </a:cubicBezTo>
                      <a:cubicBezTo>
                        <a:pt x="12610" y="1655"/>
                        <a:pt x="12890" y="2039"/>
                        <a:pt x="13313" y="3271"/>
                      </a:cubicBezTo>
                      <a:cubicBezTo>
                        <a:pt x="14101" y="5469"/>
                        <a:pt x="13602" y="6698"/>
                        <a:pt x="13350" y="7124"/>
                      </a:cubicBezTo>
                      <a:cubicBezTo>
                        <a:pt x="13183" y="7407"/>
                        <a:pt x="13126" y="7764"/>
                        <a:pt x="13191" y="8102"/>
                      </a:cubicBezTo>
                      <a:cubicBezTo>
                        <a:pt x="13386" y="9109"/>
                        <a:pt x="13260" y="9534"/>
                        <a:pt x="13227" y="9619"/>
                      </a:cubicBezTo>
                      <a:cubicBezTo>
                        <a:pt x="13219" y="9631"/>
                        <a:pt x="13101" y="9814"/>
                        <a:pt x="13041" y="9902"/>
                      </a:cubicBezTo>
                      <a:cubicBezTo>
                        <a:pt x="12668" y="10452"/>
                        <a:pt x="11973" y="11474"/>
                        <a:pt x="11973" y="13569"/>
                      </a:cubicBezTo>
                      <a:cubicBezTo>
                        <a:pt x="11973" y="16039"/>
                        <a:pt x="13545" y="17190"/>
                        <a:pt x="14427" y="17477"/>
                      </a:cubicBezTo>
                      <a:lnTo>
                        <a:pt x="14466" y="17493"/>
                      </a:lnTo>
                      <a:cubicBezTo>
                        <a:pt x="15703" y="18036"/>
                        <a:pt x="16914" y="18711"/>
                        <a:pt x="17143" y="20400"/>
                      </a:cubicBezTo>
                      <a:cubicBezTo>
                        <a:pt x="17143" y="20400"/>
                        <a:pt x="4457" y="20400"/>
                        <a:pt x="4457" y="20400"/>
                      </a:cubicBezTo>
                      <a:close/>
                      <a:moveTo>
                        <a:pt x="14715" y="16328"/>
                      </a:moveTo>
                      <a:cubicBezTo>
                        <a:pt x="14715" y="16328"/>
                        <a:pt x="12955" y="15815"/>
                        <a:pt x="12955" y="13569"/>
                      </a:cubicBezTo>
                      <a:cubicBezTo>
                        <a:pt x="12955" y="11596"/>
                        <a:pt x="13678" y="10901"/>
                        <a:pt x="13957" y="10421"/>
                      </a:cubicBezTo>
                      <a:cubicBezTo>
                        <a:pt x="13957" y="10421"/>
                        <a:pt x="14531" y="9807"/>
                        <a:pt x="14146" y="7826"/>
                      </a:cubicBezTo>
                      <a:cubicBezTo>
                        <a:pt x="14787" y="6740"/>
                        <a:pt x="14995" y="4972"/>
                        <a:pt x="14211" y="2789"/>
                      </a:cubicBezTo>
                      <a:cubicBezTo>
                        <a:pt x="13774" y="1514"/>
                        <a:pt x="13389" y="815"/>
                        <a:pt x="12801" y="409"/>
                      </a:cubicBezTo>
                      <a:cubicBezTo>
                        <a:pt x="12370" y="110"/>
                        <a:pt x="11880" y="0"/>
                        <a:pt x="11403" y="0"/>
                      </a:cubicBezTo>
                      <a:cubicBezTo>
                        <a:pt x="10516" y="0"/>
                        <a:pt x="9675" y="384"/>
                        <a:pt x="9339" y="653"/>
                      </a:cubicBezTo>
                      <a:cubicBezTo>
                        <a:pt x="8357" y="1192"/>
                        <a:pt x="7697" y="1688"/>
                        <a:pt x="7077" y="3579"/>
                      </a:cubicBezTo>
                      <a:cubicBezTo>
                        <a:pt x="6540" y="5168"/>
                        <a:pt x="7179" y="6892"/>
                        <a:pt x="7494" y="7758"/>
                      </a:cubicBezTo>
                      <a:cubicBezTo>
                        <a:pt x="7110" y="9740"/>
                        <a:pt x="7642" y="10421"/>
                        <a:pt x="7642" y="10421"/>
                      </a:cubicBezTo>
                      <a:cubicBezTo>
                        <a:pt x="7922" y="10901"/>
                        <a:pt x="8644" y="11596"/>
                        <a:pt x="8644" y="13569"/>
                      </a:cubicBezTo>
                      <a:cubicBezTo>
                        <a:pt x="8644" y="15815"/>
                        <a:pt x="6885" y="16328"/>
                        <a:pt x="6885" y="16328"/>
                      </a:cubicBezTo>
                      <a:cubicBezTo>
                        <a:pt x="5768" y="16819"/>
                        <a:pt x="3436" y="17760"/>
                        <a:pt x="3436" y="21000"/>
                      </a:cubicBezTo>
                      <a:cubicBezTo>
                        <a:pt x="3436" y="21000"/>
                        <a:pt x="3436" y="21600"/>
                        <a:pt x="3927" y="21600"/>
                      </a:cubicBezTo>
                      <a:lnTo>
                        <a:pt x="17673" y="21600"/>
                      </a:lnTo>
                      <a:cubicBezTo>
                        <a:pt x="18164" y="21600"/>
                        <a:pt x="18164" y="21000"/>
                        <a:pt x="18164" y="21000"/>
                      </a:cubicBezTo>
                      <a:cubicBezTo>
                        <a:pt x="18164" y="17760"/>
                        <a:pt x="15832" y="16819"/>
                        <a:pt x="14715" y="16328"/>
                      </a:cubicBezTo>
                      <a:moveTo>
                        <a:pt x="19516" y="15006"/>
                      </a:moveTo>
                      <a:cubicBezTo>
                        <a:pt x="19516" y="15006"/>
                        <a:pt x="18416" y="14701"/>
                        <a:pt x="18416" y="12954"/>
                      </a:cubicBezTo>
                      <a:cubicBezTo>
                        <a:pt x="18416" y="11419"/>
                        <a:pt x="18794" y="10879"/>
                        <a:pt x="19017" y="10506"/>
                      </a:cubicBezTo>
                      <a:cubicBezTo>
                        <a:pt x="19017" y="10506"/>
                        <a:pt x="19443" y="9975"/>
                        <a:pt x="19136" y="8435"/>
                      </a:cubicBezTo>
                      <a:cubicBezTo>
                        <a:pt x="19388" y="7760"/>
                        <a:pt x="19900" y="6419"/>
                        <a:pt x="19470" y="5184"/>
                      </a:cubicBezTo>
                      <a:cubicBezTo>
                        <a:pt x="18974" y="3714"/>
                        <a:pt x="18645" y="3327"/>
                        <a:pt x="17860" y="2908"/>
                      </a:cubicBezTo>
                      <a:cubicBezTo>
                        <a:pt x="17591" y="2699"/>
                        <a:pt x="16918" y="2400"/>
                        <a:pt x="16208" y="2400"/>
                      </a:cubicBezTo>
                      <a:cubicBezTo>
                        <a:pt x="15873" y="2400"/>
                        <a:pt x="15531" y="2473"/>
                        <a:pt x="15218" y="2647"/>
                      </a:cubicBezTo>
                      <a:cubicBezTo>
                        <a:pt x="15343" y="3035"/>
                        <a:pt x="15449" y="3420"/>
                        <a:pt x="15525" y="3799"/>
                      </a:cubicBezTo>
                      <a:cubicBezTo>
                        <a:pt x="15537" y="3790"/>
                        <a:pt x="15550" y="3779"/>
                        <a:pt x="15563" y="3770"/>
                      </a:cubicBezTo>
                      <a:cubicBezTo>
                        <a:pt x="15730" y="3657"/>
                        <a:pt x="15948" y="3600"/>
                        <a:pt x="16208" y="3600"/>
                      </a:cubicBezTo>
                      <a:cubicBezTo>
                        <a:pt x="16716" y="3600"/>
                        <a:pt x="17211" y="3825"/>
                        <a:pt x="17332" y="3919"/>
                      </a:cubicBezTo>
                      <a:cubicBezTo>
                        <a:pt x="17375" y="3953"/>
                        <a:pt x="17421" y="3983"/>
                        <a:pt x="17467" y="4008"/>
                      </a:cubicBezTo>
                      <a:cubicBezTo>
                        <a:pt x="17950" y="4265"/>
                        <a:pt x="18131" y="4362"/>
                        <a:pt x="18562" y="5641"/>
                      </a:cubicBezTo>
                      <a:cubicBezTo>
                        <a:pt x="18822" y="6387"/>
                        <a:pt x="18452" y="7378"/>
                        <a:pt x="18253" y="7911"/>
                      </a:cubicBezTo>
                      <a:cubicBezTo>
                        <a:pt x="18161" y="8156"/>
                        <a:pt x="18130" y="8457"/>
                        <a:pt x="18182" y="8718"/>
                      </a:cubicBezTo>
                      <a:cubicBezTo>
                        <a:pt x="18316" y="9392"/>
                        <a:pt x="18254" y="9706"/>
                        <a:pt x="18232" y="9784"/>
                      </a:cubicBezTo>
                      <a:cubicBezTo>
                        <a:pt x="18230" y="9788"/>
                        <a:pt x="18227" y="9793"/>
                        <a:pt x="18224" y="9798"/>
                      </a:cubicBezTo>
                      <a:lnTo>
                        <a:pt x="18191" y="9853"/>
                      </a:lnTo>
                      <a:cubicBezTo>
                        <a:pt x="17926" y="10290"/>
                        <a:pt x="17434" y="11106"/>
                        <a:pt x="17434" y="12954"/>
                      </a:cubicBezTo>
                      <a:cubicBezTo>
                        <a:pt x="17434" y="15019"/>
                        <a:pt x="18570" y="15933"/>
                        <a:pt x="19229" y="16155"/>
                      </a:cubicBezTo>
                      <a:cubicBezTo>
                        <a:pt x="19856" y="16429"/>
                        <a:pt x="20435" y="16859"/>
                        <a:pt x="20582" y="17999"/>
                      </a:cubicBezTo>
                      <a:lnTo>
                        <a:pt x="18459" y="18000"/>
                      </a:lnTo>
                      <a:cubicBezTo>
                        <a:pt x="18647" y="18353"/>
                        <a:pt x="18802" y="18755"/>
                        <a:pt x="18920" y="19200"/>
                      </a:cubicBezTo>
                      <a:lnTo>
                        <a:pt x="21109" y="19199"/>
                      </a:lnTo>
                      <a:cubicBezTo>
                        <a:pt x="21600" y="19199"/>
                        <a:pt x="21600" y="18599"/>
                        <a:pt x="21600" y="18599"/>
                      </a:cubicBezTo>
                      <a:cubicBezTo>
                        <a:pt x="21600" y="16199"/>
                        <a:pt x="20410" y="15388"/>
                        <a:pt x="19516" y="15006"/>
                      </a:cubicBezTo>
                      <a:moveTo>
                        <a:pt x="2371" y="16155"/>
                      </a:moveTo>
                      <a:cubicBezTo>
                        <a:pt x="3030" y="15933"/>
                        <a:pt x="4166" y="15019"/>
                        <a:pt x="4166" y="12954"/>
                      </a:cubicBezTo>
                      <a:cubicBezTo>
                        <a:pt x="4166" y="11106"/>
                        <a:pt x="3673" y="10290"/>
                        <a:pt x="3409" y="9853"/>
                      </a:cubicBezTo>
                      <a:lnTo>
                        <a:pt x="3376" y="9798"/>
                      </a:lnTo>
                      <a:cubicBezTo>
                        <a:pt x="3373" y="9793"/>
                        <a:pt x="3370" y="9788"/>
                        <a:pt x="3367" y="9784"/>
                      </a:cubicBezTo>
                      <a:cubicBezTo>
                        <a:pt x="3346" y="9706"/>
                        <a:pt x="3283" y="9392"/>
                        <a:pt x="3418" y="8718"/>
                      </a:cubicBezTo>
                      <a:cubicBezTo>
                        <a:pt x="3470" y="8457"/>
                        <a:pt x="3439" y="8156"/>
                        <a:pt x="3347" y="7911"/>
                      </a:cubicBezTo>
                      <a:cubicBezTo>
                        <a:pt x="3148" y="7378"/>
                        <a:pt x="2778" y="6387"/>
                        <a:pt x="3038" y="5641"/>
                      </a:cubicBezTo>
                      <a:cubicBezTo>
                        <a:pt x="3469" y="4362"/>
                        <a:pt x="3649" y="4265"/>
                        <a:pt x="4133" y="4008"/>
                      </a:cubicBezTo>
                      <a:cubicBezTo>
                        <a:pt x="4180" y="3983"/>
                        <a:pt x="4225" y="3953"/>
                        <a:pt x="4268" y="3919"/>
                      </a:cubicBezTo>
                      <a:cubicBezTo>
                        <a:pt x="4389" y="3825"/>
                        <a:pt x="4884" y="3600"/>
                        <a:pt x="5392" y="3600"/>
                      </a:cubicBezTo>
                      <a:cubicBezTo>
                        <a:pt x="5636" y="3600"/>
                        <a:pt x="5839" y="3655"/>
                        <a:pt x="6002" y="3755"/>
                      </a:cubicBezTo>
                      <a:cubicBezTo>
                        <a:pt x="6045" y="3548"/>
                        <a:pt x="6096" y="3341"/>
                        <a:pt x="6165" y="3134"/>
                      </a:cubicBezTo>
                      <a:cubicBezTo>
                        <a:pt x="6225" y="2950"/>
                        <a:pt x="6289" y="2793"/>
                        <a:pt x="6351" y="2630"/>
                      </a:cubicBezTo>
                      <a:cubicBezTo>
                        <a:pt x="6046" y="2468"/>
                        <a:pt x="5716" y="2400"/>
                        <a:pt x="5392" y="2400"/>
                      </a:cubicBezTo>
                      <a:cubicBezTo>
                        <a:pt x="4682" y="2400"/>
                        <a:pt x="4009" y="2699"/>
                        <a:pt x="3740" y="2908"/>
                      </a:cubicBezTo>
                      <a:cubicBezTo>
                        <a:pt x="2955" y="3327"/>
                        <a:pt x="2625" y="3714"/>
                        <a:pt x="2130" y="5184"/>
                      </a:cubicBezTo>
                      <a:cubicBezTo>
                        <a:pt x="1700" y="6419"/>
                        <a:pt x="2212" y="7760"/>
                        <a:pt x="2464" y="8435"/>
                      </a:cubicBezTo>
                      <a:cubicBezTo>
                        <a:pt x="2156" y="9975"/>
                        <a:pt x="2583" y="10506"/>
                        <a:pt x="2583" y="10506"/>
                      </a:cubicBezTo>
                      <a:cubicBezTo>
                        <a:pt x="2806" y="10879"/>
                        <a:pt x="3185" y="11419"/>
                        <a:pt x="3185" y="12954"/>
                      </a:cubicBezTo>
                      <a:cubicBezTo>
                        <a:pt x="3185" y="14701"/>
                        <a:pt x="2084" y="15006"/>
                        <a:pt x="2084" y="15006"/>
                      </a:cubicBezTo>
                      <a:cubicBezTo>
                        <a:pt x="1191" y="15388"/>
                        <a:pt x="0" y="16199"/>
                        <a:pt x="0" y="18599"/>
                      </a:cubicBezTo>
                      <a:cubicBezTo>
                        <a:pt x="0" y="18599"/>
                        <a:pt x="0" y="19199"/>
                        <a:pt x="491" y="19199"/>
                      </a:cubicBezTo>
                      <a:lnTo>
                        <a:pt x="2680" y="19200"/>
                      </a:lnTo>
                      <a:cubicBezTo>
                        <a:pt x="2798" y="18755"/>
                        <a:pt x="2952" y="18353"/>
                        <a:pt x="3141" y="18000"/>
                      </a:cubicBezTo>
                      <a:lnTo>
                        <a:pt x="1018" y="17999"/>
                      </a:lnTo>
                      <a:cubicBezTo>
                        <a:pt x="1165" y="16859"/>
                        <a:pt x="1744" y="16429"/>
                        <a:pt x="2371" y="16155"/>
                      </a:cubicBez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38090" tIns="38090" rIns="38090" bIns="38090" anchor="ctr"/>
                <a:lstStyle/>
                <a:p>
                  <a:pPr defTabSz="457063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999" dirty="0"/>
                </a:p>
              </p:txBody>
            </p:sp>
          </p:grpSp>
        </p:grpSp>
        <p:sp>
          <p:nvSpPr>
            <p:cNvPr id="83" name="Овал 82"/>
            <p:cNvSpPr/>
            <p:nvPr/>
          </p:nvSpPr>
          <p:spPr>
            <a:xfrm>
              <a:off x="4206864" y="3997273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429324" y="4918222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096831" y="5455243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257486" y="5450036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868677" y="4924745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091023" y="4007631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574834" y="3039558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5624317" y="2684128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4678341" y="3049727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108541" y="1447767"/>
            <a:ext cx="205461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600" b="1" dirty="0" smtClean="0">
                <a:solidFill>
                  <a:srgbClr val="1D1346"/>
                </a:solidFill>
              </a:rPr>
              <a:t>ДЛЯ СФЕРЫ ЖКХ</a:t>
            </a:r>
            <a:endParaRPr lang="ru-RU" sz="1600" b="1" dirty="0">
              <a:solidFill>
                <a:srgbClr val="1D1346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764949" y="2321374"/>
            <a:ext cx="3240000" cy="3240000"/>
            <a:chOff x="9527108" y="4169282"/>
            <a:chExt cx="3240000" cy="3240000"/>
          </a:xfrm>
        </p:grpSpPr>
        <p:sp>
          <p:nvSpPr>
            <p:cNvPr id="91" name="Овал 90"/>
            <p:cNvSpPr/>
            <p:nvPr/>
          </p:nvSpPr>
          <p:spPr>
            <a:xfrm>
              <a:off x="9649198" y="4337232"/>
              <a:ext cx="3009910" cy="2925746"/>
            </a:xfrm>
            <a:prstGeom prst="ellipse">
              <a:avLst/>
            </a:prstGeom>
            <a:solidFill>
              <a:srgbClr val="9151A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9527108" y="4169282"/>
              <a:ext cx="3240000" cy="3240000"/>
              <a:chOff x="9788427" y="3001090"/>
              <a:chExt cx="3240000" cy="3240000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5939C32-08B0-334C-9D39-EBDF7C1588DC}"/>
                  </a:ext>
                </a:extLst>
              </p:cNvPr>
              <p:cNvSpPr txBox="1"/>
              <p:nvPr/>
            </p:nvSpPr>
            <p:spPr>
              <a:xfrm>
                <a:off x="10126756" y="3442633"/>
                <a:ext cx="2780048" cy="2492990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не </a:t>
                </a:r>
                <a:r>
                  <a:rPr lang="ru-RU" sz="2000" b="1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более  </a:t>
                </a:r>
                <a:endParaRPr lang="ru-RU" sz="2000" b="1" dirty="0">
                  <a:solidFill>
                    <a:srgbClr val="9151A0"/>
                  </a:solidFill>
                  <a:ea typeface="Verdana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9600" b="1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0,7</a:t>
                </a:r>
                <a:r>
                  <a:rPr lang="ru-RU" sz="5400" b="1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%</a:t>
                </a:r>
              </a:p>
              <a:p>
                <a:pPr algn="ctr">
                  <a:defRPr/>
                </a:pPr>
                <a:r>
                  <a:rPr lang="ru-RU" sz="2000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максимум </a:t>
                </a:r>
              </a:p>
              <a:p>
                <a:pPr algn="ctr">
                  <a:defRPr/>
                </a:pPr>
                <a:r>
                  <a:rPr lang="ru-RU" sz="2000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1500 руб.</a:t>
                </a:r>
              </a:p>
            </p:txBody>
          </p:sp>
          <p:sp>
            <p:nvSpPr>
              <p:cNvPr id="96" name="Arc 16"/>
              <p:cNvSpPr/>
              <p:nvPr/>
            </p:nvSpPr>
            <p:spPr>
              <a:xfrm>
                <a:off x="9788427" y="3001090"/>
                <a:ext cx="3240000" cy="3240000"/>
              </a:xfrm>
              <a:prstGeom prst="arc">
                <a:avLst>
                  <a:gd name="adj1" fmla="val 14436578"/>
                  <a:gd name="adj2" fmla="val 14377951"/>
                </a:avLst>
              </a:prstGeom>
              <a:noFill/>
              <a:ln w="34925" cap="rnd">
                <a:solidFill>
                  <a:srgbClr val="8F4794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18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Левая круглая скобка 83"/>
          <p:cNvSpPr/>
          <p:nvPr/>
        </p:nvSpPr>
        <p:spPr>
          <a:xfrm rot="5400000" flipV="1">
            <a:off x="3028349" y="-1124611"/>
            <a:ext cx="364744" cy="5292000"/>
          </a:xfrm>
          <a:prstGeom prst="leftBracket">
            <a:avLst>
              <a:gd name="adj" fmla="val 115082"/>
            </a:avLst>
          </a:prstGeom>
          <a:solidFill>
            <a:schemeClr val="bg1"/>
          </a:solidFill>
          <a:ln w="254000">
            <a:solidFill>
              <a:srgbClr val="915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6" name="Левая круглая скобка 85"/>
          <p:cNvSpPr/>
          <p:nvPr/>
        </p:nvSpPr>
        <p:spPr>
          <a:xfrm rot="5400000" flipV="1">
            <a:off x="8788971" y="-1132653"/>
            <a:ext cx="364744" cy="5292000"/>
          </a:xfrm>
          <a:prstGeom prst="leftBracket">
            <a:avLst>
              <a:gd name="adj" fmla="val 115082"/>
            </a:avLst>
          </a:prstGeom>
          <a:solidFill>
            <a:schemeClr val="bg1"/>
          </a:solidFill>
          <a:ln w="254000">
            <a:solidFill>
              <a:srgbClr val="F47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3231" y="431800"/>
            <a:ext cx="8619366" cy="32400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1D1346"/>
                </a:solidFill>
                <a:sym typeface="GothamPro-Light"/>
              </a:rPr>
              <a:t>Все виды </a:t>
            </a:r>
            <a:r>
              <a:rPr lang="ru-RU" sz="2800" b="1" dirty="0" smtClean="0">
                <a:solidFill>
                  <a:srgbClr val="1D1346"/>
                </a:solidFill>
                <a:sym typeface="GothamPro-Light"/>
              </a:rPr>
              <a:t>сценариев оплаты, </a:t>
            </a:r>
            <a:r>
              <a:rPr lang="ru-RU" sz="2800" b="1" dirty="0">
                <a:solidFill>
                  <a:srgbClr val="1D1346"/>
                </a:solidFill>
                <a:sym typeface="GothamPro-Light"/>
              </a:rPr>
              <a:t>доступных в СБП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4</a:t>
            </a:fld>
            <a:endParaRPr lang="ru-RU">
              <a:solidFill>
                <a:srgbClr val="888A8D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9768" y="1681107"/>
            <a:ext cx="2700000" cy="5085806"/>
          </a:xfrm>
          <a:prstGeom prst="rect">
            <a:avLst/>
          </a:prstGeom>
          <a:solidFill>
            <a:srgbClr val="E1E2EF"/>
          </a:solidFill>
          <a:ln>
            <a:solidFill>
              <a:srgbClr val="91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3834" y="1709937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D1346"/>
                </a:solidFill>
              </a:rPr>
              <a:t>QR</a:t>
            </a:r>
            <a:r>
              <a:rPr lang="ru-RU" sz="1600" b="1" dirty="0" smtClean="0">
                <a:solidFill>
                  <a:srgbClr val="1D1346"/>
                </a:solidFill>
              </a:rPr>
              <a:t> на кассе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84201" y="1681107"/>
            <a:ext cx="2700000" cy="5085806"/>
          </a:xfrm>
          <a:prstGeom prst="rect">
            <a:avLst/>
          </a:prstGeom>
          <a:solidFill>
            <a:srgbClr val="FBCFB7"/>
          </a:solidFill>
          <a:ln>
            <a:solidFill>
              <a:srgbClr val="DB1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5717" y="1681107"/>
            <a:ext cx="2700000" cy="5085806"/>
          </a:xfrm>
          <a:prstGeom prst="rect">
            <a:avLst/>
          </a:prstGeom>
          <a:solidFill>
            <a:srgbClr val="E1E2EF"/>
          </a:solidFill>
          <a:ln>
            <a:solidFill>
              <a:srgbClr val="91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50766" y="1681107"/>
            <a:ext cx="2700000" cy="5085806"/>
          </a:xfrm>
          <a:prstGeom prst="rect">
            <a:avLst/>
          </a:prstGeom>
          <a:solidFill>
            <a:srgbClr val="FBCFB7"/>
          </a:solidFill>
          <a:ln>
            <a:solidFill>
              <a:srgbClr val="DB1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6621" y="1709937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D1346"/>
                </a:solidFill>
              </a:rPr>
              <a:t>NFC</a:t>
            </a:r>
            <a:r>
              <a:rPr lang="ru-RU" sz="1600" b="1" dirty="0" smtClean="0">
                <a:solidFill>
                  <a:srgbClr val="1D1346"/>
                </a:solidFill>
              </a:rPr>
              <a:t> на кассе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3170" y="1709937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D1346"/>
                </a:solidFill>
              </a:rPr>
              <a:t>кнопка / </a:t>
            </a:r>
            <a:r>
              <a:rPr lang="en-US" sz="1600" b="1" dirty="0" smtClean="0">
                <a:solidFill>
                  <a:srgbClr val="1D1346"/>
                </a:solidFill>
              </a:rPr>
              <a:t>QR</a:t>
            </a:r>
            <a:r>
              <a:rPr lang="ru-RU" sz="1600" b="1" dirty="0" smtClean="0">
                <a:solidFill>
                  <a:srgbClr val="1D1346"/>
                </a:solidFill>
              </a:rPr>
              <a:t> в онлайн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30479" y="1709937"/>
            <a:ext cx="1140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D1346"/>
                </a:solidFill>
              </a:rPr>
              <a:t>п</a:t>
            </a:r>
            <a:r>
              <a:rPr lang="ru-RU" sz="1600" b="1" dirty="0" smtClean="0">
                <a:solidFill>
                  <a:srgbClr val="1D1346"/>
                </a:solidFill>
              </a:rPr>
              <a:t>одписка</a:t>
            </a:r>
            <a:endParaRPr lang="ru-RU" sz="1600" b="1" dirty="0">
              <a:solidFill>
                <a:srgbClr val="1D1346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9768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84201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95717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50766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618033" y="2215552"/>
            <a:ext cx="1953990" cy="1008000"/>
            <a:chOff x="618033" y="1911741"/>
            <a:chExt cx="1953990" cy="1008000"/>
          </a:xfrm>
        </p:grpSpPr>
        <p:grpSp>
          <p:nvGrpSpPr>
            <p:cNvPr id="38" name="Группа 37"/>
            <p:cNvGrpSpPr>
              <a:grpSpLocks noChangeAspect="1"/>
            </p:cNvGrpSpPr>
            <p:nvPr/>
          </p:nvGrpSpPr>
          <p:grpSpPr>
            <a:xfrm>
              <a:off x="618033" y="1911741"/>
              <a:ext cx="1007999" cy="1008000"/>
              <a:chOff x="788308" y="2028528"/>
              <a:chExt cx="1601865" cy="1601866"/>
            </a:xfrm>
          </p:grpSpPr>
          <p:sp>
            <p:nvSpPr>
              <p:cNvPr id="40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788308" y="2028528"/>
                <a:ext cx="1601865" cy="1601866"/>
              </a:xfrm>
              <a:prstGeom prst="donut">
                <a:avLst>
                  <a:gd name="adj" fmla="val 10761"/>
                </a:avLst>
              </a:prstGeom>
              <a:solidFill>
                <a:srgbClr val="575FAA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rgbClr val="007C37"/>
                  </a:solidFill>
                </a:endParaRPr>
              </a:p>
            </p:txBody>
          </p:sp>
          <p:sp>
            <p:nvSpPr>
              <p:cNvPr id="41" name="Oval 28"/>
              <p:cNvSpPr/>
              <p:nvPr/>
            </p:nvSpPr>
            <p:spPr>
              <a:xfrm>
                <a:off x="907252" y="2147474"/>
                <a:ext cx="1363976" cy="1363974"/>
              </a:xfrm>
              <a:prstGeom prst="ellipse">
                <a:avLst/>
              </a:prstGeom>
              <a:solidFill>
                <a:srgbClr val="F5F1E8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365AEA7-4AA5-0347-9495-D9F458570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158" y="2135503"/>
                <a:ext cx="1396165" cy="1387916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1623878" y="2153992"/>
              <a:ext cx="948145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на кассе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магазина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15879" y="3341302"/>
            <a:ext cx="2586893" cy="1008000"/>
            <a:chOff x="615879" y="3112626"/>
            <a:chExt cx="2586893" cy="1008000"/>
          </a:xfrm>
        </p:grpSpPr>
        <p:grpSp>
          <p:nvGrpSpPr>
            <p:cNvPr id="44" name="Группа 43"/>
            <p:cNvGrpSpPr>
              <a:grpSpLocks noChangeAspect="1"/>
            </p:cNvGrpSpPr>
            <p:nvPr/>
          </p:nvGrpSpPr>
          <p:grpSpPr>
            <a:xfrm>
              <a:off x="615879" y="3112626"/>
              <a:ext cx="1007999" cy="1008000"/>
              <a:chOff x="5248734" y="1059112"/>
              <a:chExt cx="1601865" cy="1601866"/>
            </a:xfrm>
          </p:grpSpPr>
          <p:sp>
            <p:nvSpPr>
              <p:cNvPr id="46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248734" y="1059112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9151A0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47" name="Рисунок 46" descr="Изображение выглядит как человек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BF53516-A87C-0D46-9BF9-5289663E1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939" y="1163730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1623878" y="3247155"/>
              <a:ext cx="1578894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в смартфоне,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en-US" sz="1400" dirty="0" smtClean="0">
                  <a:solidFill>
                    <a:srgbClr val="0082BB"/>
                  </a:solidFill>
                </a:rPr>
                <a:t>POS</a:t>
              </a:r>
              <a:r>
                <a:rPr lang="ru-RU" sz="1400" dirty="0" smtClean="0">
                  <a:solidFill>
                    <a:srgbClr val="0082BB"/>
                  </a:solidFill>
                </a:rPr>
                <a:t>-терминале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продавца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15878" y="5592802"/>
            <a:ext cx="2145619" cy="1008000"/>
            <a:chOff x="615878" y="5512149"/>
            <a:chExt cx="2145619" cy="1008000"/>
          </a:xfrm>
        </p:grpSpPr>
        <p:grpSp>
          <p:nvGrpSpPr>
            <p:cNvPr id="49" name="Группа 48"/>
            <p:cNvGrpSpPr>
              <a:grpSpLocks noChangeAspect="1"/>
            </p:cNvGrpSpPr>
            <p:nvPr/>
          </p:nvGrpSpPr>
          <p:grpSpPr>
            <a:xfrm>
              <a:off x="615878" y="5512149"/>
              <a:ext cx="1007999" cy="1008000"/>
              <a:chOff x="6678389" y="2604976"/>
              <a:chExt cx="1601865" cy="1601866"/>
            </a:xfrm>
          </p:grpSpPr>
          <p:sp>
            <p:nvSpPr>
              <p:cNvPr id="51" name="Donut 41">
                <a:extLst>
                  <a:ext uri="{FF2B5EF4-FFF2-40B4-BE49-F238E27FC236}">
                    <a16:creationId xmlns:a16="http://schemas.microsoft.com/office/drawing/2014/main" id="{9849360B-03F9-4CA9-A672-EE732135116D}"/>
                  </a:ext>
                </a:extLst>
              </p:cNvPr>
              <p:cNvSpPr/>
              <p:nvPr/>
            </p:nvSpPr>
            <p:spPr>
              <a:xfrm>
                <a:off x="6678389" y="2604976"/>
                <a:ext cx="1601865" cy="1601866"/>
              </a:xfrm>
              <a:prstGeom prst="donut">
                <a:avLst>
                  <a:gd name="adj" fmla="val 10577"/>
                </a:avLst>
              </a:prstGeom>
              <a:solidFill>
                <a:srgbClr val="F47732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D883D834-BF73-4D43-A710-F64CDE660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594" y="2709594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1623878" y="5640885"/>
              <a:ext cx="1137619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на экране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в кассовой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зоне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15878" y="4467052"/>
            <a:ext cx="2011416" cy="1008000"/>
            <a:chOff x="615878" y="4308145"/>
            <a:chExt cx="2011416" cy="1008000"/>
          </a:xfrm>
        </p:grpSpPr>
        <p:grpSp>
          <p:nvGrpSpPr>
            <p:cNvPr id="54" name="Группа 53"/>
            <p:cNvGrpSpPr>
              <a:grpSpLocks noChangeAspect="1"/>
            </p:cNvGrpSpPr>
            <p:nvPr/>
          </p:nvGrpSpPr>
          <p:grpSpPr>
            <a:xfrm>
              <a:off x="615878" y="4308145"/>
              <a:ext cx="1007999" cy="1008000"/>
              <a:chOff x="2328125" y="2661592"/>
              <a:chExt cx="1601865" cy="1601866"/>
            </a:xfrm>
          </p:grpSpPr>
          <p:sp>
            <p:nvSpPr>
              <p:cNvPr id="56" name="Donut 47">
                <a:extLst>
                  <a:ext uri="{FF2B5EF4-FFF2-40B4-BE49-F238E27FC236}">
                    <a16:creationId xmlns:a16="http://schemas.microsoft.com/office/drawing/2014/main" id="{10BA42E6-FAD1-45B7-B9F3-9C69B7C0D2EA}"/>
                  </a:ext>
                </a:extLst>
              </p:cNvPr>
              <p:cNvSpPr/>
              <p:nvPr/>
            </p:nvSpPr>
            <p:spPr>
              <a:xfrm>
                <a:off x="2328125" y="2661592"/>
                <a:ext cx="1601865" cy="1601866"/>
              </a:xfrm>
              <a:prstGeom prst="donut">
                <a:avLst>
                  <a:gd name="adj" fmla="val 9109"/>
                </a:avLst>
              </a:prstGeom>
              <a:solidFill>
                <a:srgbClr val="DB195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57" name="Рисунок 56" descr="Изображение выглядит как текст, внутренний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0FB610-BFEB-D64F-8792-3970189C6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3330" y="2766210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1623878" y="4553088"/>
              <a:ext cx="100341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на счете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на оплату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384576" y="2215552"/>
            <a:ext cx="2212557" cy="1008000"/>
            <a:chOff x="3506424" y="1911741"/>
            <a:chExt cx="2212557" cy="1008000"/>
          </a:xfrm>
        </p:grpSpPr>
        <p:grpSp>
          <p:nvGrpSpPr>
            <p:cNvPr id="59" name="Группа 58"/>
            <p:cNvGrpSpPr>
              <a:grpSpLocks noChangeAspect="1"/>
            </p:cNvGrpSpPr>
            <p:nvPr/>
          </p:nvGrpSpPr>
          <p:grpSpPr>
            <a:xfrm>
              <a:off x="3506424" y="1911741"/>
              <a:ext cx="1007999" cy="1008000"/>
              <a:chOff x="620501" y="1069870"/>
              <a:chExt cx="1601865" cy="1601866"/>
            </a:xfrm>
          </p:grpSpPr>
          <p:sp>
            <p:nvSpPr>
              <p:cNvPr id="62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620501" y="1069870"/>
                <a:ext cx="1601865" cy="1601866"/>
              </a:xfrm>
              <a:prstGeom prst="donut">
                <a:avLst>
                  <a:gd name="adj" fmla="val 10761"/>
                </a:avLst>
              </a:prstGeom>
              <a:solidFill>
                <a:srgbClr val="575FAA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rgbClr val="007C37"/>
                  </a:solidFill>
                </a:endParaRPr>
              </a:p>
            </p:txBody>
          </p:sp>
          <p:grpSp>
            <p:nvGrpSpPr>
              <p:cNvPr id="63" name="Группа 62">
                <a:extLst>
                  <a:ext uri="{FF2B5EF4-FFF2-40B4-BE49-F238E27FC236}">
                    <a16:creationId xmlns:a16="http://schemas.microsoft.com/office/drawing/2014/main" id="{42A97B3A-14BB-F44D-BB83-50CB1D0C9184}"/>
                  </a:ext>
                </a:extLst>
              </p:cNvPr>
              <p:cNvGrpSpPr/>
              <p:nvPr/>
            </p:nvGrpSpPr>
            <p:grpSpPr>
              <a:xfrm>
                <a:off x="722295" y="1175797"/>
                <a:ext cx="1398276" cy="1390012"/>
                <a:chOff x="2258140" y="218711"/>
                <a:chExt cx="2680687" cy="2664851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id="{8365AEA7-4AA5-0347-9495-D9F4585706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58140" y="218711"/>
                  <a:ext cx="2680687" cy="2664851"/>
                </a:xfrm>
                <a:prstGeom prst="rect">
                  <a:avLst/>
                </a:prstGeom>
              </p:spPr>
            </p:pic>
            <p:sp>
              <p:nvSpPr>
                <p:cNvPr id="65" name="Параллелограмм 64">
                  <a:extLst>
                    <a:ext uri="{FF2B5EF4-FFF2-40B4-BE49-F238E27FC236}">
                      <a16:creationId xmlns:a16="http://schemas.microsoft.com/office/drawing/2014/main" id="{55F233B0-D270-454B-BC0A-7E474B598D38}"/>
                    </a:ext>
                  </a:extLst>
                </p:cNvPr>
                <p:cNvSpPr/>
                <p:nvPr/>
              </p:nvSpPr>
              <p:spPr>
                <a:xfrm rot="4770776">
                  <a:off x="3598483" y="977900"/>
                  <a:ext cx="804448" cy="573236"/>
                </a:xfrm>
                <a:prstGeom prst="parallelogram">
                  <a:avLst/>
                </a:prstGeom>
                <a:solidFill>
                  <a:srgbClr val="D7DC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4514420" y="2154938"/>
              <a:ext cx="120456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NFC</a:t>
              </a:r>
              <a:r>
                <a:rPr lang="ru-RU" sz="1400" dirty="0">
                  <a:solidFill>
                    <a:srgbClr val="0082BB"/>
                  </a:solidFill>
                </a:rPr>
                <a:t> </a:t>
              </a:r>
              <a:r>
                <a:rPr lang="ru-RU" sz="1400" dirty="0" err="1" smtClean="0">
                  <a:solidFill>
                    <a:srgbClr val="0082BB"/>
                  </a:solidFill>
                </a:rPr>
                <a:t>стикер</a:t>
              </a:r>
              <a:r>
                <a:rPr lang="ru-RU" sz="1400" dirty="0" smtClean="0">
                  <a:solidFill>
                    <a:srgbClr val="0082BB"/>
                  </a:solidFill>
                </a:rPr>
                <a:t>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на кассе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384574" y="3902941"/>
            <a:ext cx="2177742" cy="1008000"/>
            <a:chOff x="3506422" y="3112626"/>
            <a:chExt cx="2177742" cy="1008000"/>
          </a:xfrm>
        </p:grpSpPr>
        <p:grpSp>
          <p:nvGrpSpPr>
            <p:cNvPr id="67" name="Группа 66"/>
            <p:cNvGrpSpPr>
              <a:grpSpLocks noChangeAspect="1"/>
            </p:cNvGrpSpPr>
            <p:nvPr/>
          </p:nvGrpSpPr>
          <p:grpSpPr>
            <a:xfrm>
              <a:off x="3506422" y="3112626"/>
              <a:ext cx="1007999" cy="1008000"/>
              <a:chOff x="5248734" y="1059112"/>
              <a:chExt cx="1601865" cy="1601866"/>
            </a:xfrm>
          </p:grpSpPr>
          <p:sp>
            <p:nvSpPr>
              <p:cNvPr id="69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248734" y="1059112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9151A0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70" name="Рисунок 69" descr="Изображение выглядит как человек, внутренний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3A787EA-5785-1045-A6EE-30D847DB9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307" r="8051"/>
              <a:stretch/>
            </p:blipFill>
            <p:spPr>
              <a:xfrm>
                <a:off x="5347311" y="1173688"/>
                <a:ext cx="1404710" cy="1372714"/>
              </a:xfrm>
              <a:prstGeom prst="ellipse">
                <a:avLst/>
              </a:prstGeom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4514420" y="3247155"/>
              <a:ext cx="1169744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NFC</a:t>
              </a:r>
              <a:r>
                <a:rPr lang="ru-RU" sz="1400" dirty="0" smtClean="0">
                  <a:solidFill>
                    <a:srgbClr val="0082BB"/>
                  </a:solidFill>
                </a:rPr>
                <a:t> на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смартфоне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продавца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384573" y="5592090"/>
            <a:ext cx="2537200" cy="1008000"/>
            <a:chOff x="3506421" y="4305697"/>
            <a:chExt cx="2537200" cy="1008000"/>
          </a:xfrm>
        </p:grpSpPr>
        <p:grpSp>
          <p:nvGrpSpPr>
            <p:cNvPr id="72" name="Группа 71"/>
            <p:cNvGrpSpPr>
              <a:grpSpLocks noChangeAspect="1"/>
            </p:cNvGrpSpPr>
            <p:nvPr/>
          </p:nvGrpSpPr>
          <p:grpSpPr>
            <a:xfrm>
              <a:off x="3506421" y="4305697"/>
              <a:ext cx="1007999" cy="1008000"/>
              <a:chOff x="5248734" y="1059112"/>
              <a:chExt cx="1601865" cy="1601866"/>
            </a:xfrm>
          </p:grpSpPr>
          <p:sp>
            <p:nvSpPr>
              <p:cNvPr id="74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248734" y="1059112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DB195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75" name="Рисунок 74" descr="Изображение выглядит как человек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BF53516-A87C-0D46-9BF9-5289663E1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939" y="1163730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73" name="TextBox 72"/>
            <p:cNvSpPr txBox="1"/>
            <p:nvPr/>
          </p:nvSpPr>
          <p:spPr>
            <a:xfrm>
              <a:off x="4514420" y="4555762"/>
              <a:ext cx="152920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NFC</a:t>
              </a:r>
              <a:r>
                <a:rPr lang="ru-RU" sz="1400" dirty="0" smtClean="0">
                  <a:solidFill>
                    <a:srgbClr val="0082BB"/>
                  </a:solidFill>
                </a:rPr>
                <a:t> в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en-US" sz="1400" dirty="0" smtClean="0">
                  <a:solidFill>
                    <a:srgbClr val="0082BB"/>
                  </a:solidFill>
                </a:rPr>
                <a:t>POS</a:t>
              </a:r>
              <a:r>
                <a:rPr lang="ru-RU" sz="1400" dirty="0" smtClean="0">
                  <a:solidFill>
                    <a:srgbClr val="0082BB"/>
                  </a:solidFill>
                </a:rPr>
                <a:t>-терминале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495467" y="2218288"/>
            <a:ext cx="2361254" cy="1008000"/>
            <a:chOff x="6382080" y="1914477"/>
            <a:chExt cx="2361254" cy="1008000"/>
          </a:xfrm>
        </p:grpSpPr>
        <p:grpSp>
          <p:nvGrpSpPr>
            <p:cNvPr id="87" name="Группа 86"/>
            <p:cNvGrpSpPr>
              <a:grpSpLocks noChangeAspect="1"/>
            </p:cNvGrpSpPr>
            <p:nvPr/>
          </p:nvGrpSpPr>
          <p:grpSpPr>
            <a:xfrm>
              <a:off x="6382080" y="1914477"/>
              <a:ext cx="1007999" cy="1008000"/>
              <a:chOff x="620501" y="1391147"/>
              <a:chExt cx="1601865" cy="1601866"/>
            </a:xfrm>
          </p:grpSpPr>
          <p:sp>
            <p:nvSpPr>
              <p:cNvPr id="89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620501" y="1391147"/>
                <a:ext cx="1601865" cy="1601866"/>
              </a:xfrm>
              <a:prstGeom prst="donut">
                <a:avLst>
                  <a:gd name="adj" fmla="val 10761"/>
                </a:avLst>
              </a:prstGeom>
              <a:solidFill>
                <a:srgbClr val="FCB52E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rgbClr val="007C37"/>
                  </a:solidFill>
                </a:endParaRPr>
              </a:p>
            </p:txBody>
          </p:sp>
          <p:pic>
            <p:nvPicPr>
              <p:cNvPr id="90" name="Рисунок 89" descr="Изображение выглядит как текст, человек, держит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C2051A8-34E0-B749-9EDE-478EDC6A5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325" y="1487972"/>
                <a:ext cx="1408216" cy="1408216"/>
              </a:xfrm>
              <a:prstGeom prst="rect">
                <a:avLst/>
              </a:prstGeom>
            </p:spPr>
          </p:pic>
        </p:grpSp>
        <p:sp>
          <p:nvSpPr>
            <p:cNvPr id="88" name="TextBox 87"/>
            <p:cNvSpPr txBox="1"/>
            <p:nvPr/>
          </p:nvSpPr>
          <p:spPr>
            <a:xfrm>
              <a:off x="7390078" y="1939658"/>
              <a:ext cx="1353256" cy="9541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кнопка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на сайте или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в приложении</a:t>
              </a:r>
              <a:endParaRPr lang="en-US" sz="1400" dirty="0">
                <a:solidFill>
                  <a:srgbClr val="0082BB"/>
                </a:solidFill>
              </a:endParaRPr>
            </a:p>
            <a:p>
              <a:r>
                <a:rPr lang="ru-RU" sz="1400" dirty="0" smtClean="0">
                  <a:solidFill>
                    <a:srgbClr val="0082BB"/>
                  </a:solidFill>
                </a:rPr>
                <a:t>продавца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495466" y="3905189"/>
            <a:ext cx="2312179" cy="1008000"/>
            <a:chOff x="6382079" y="3112487"/>
            <a:chExt cx="2312179" cy="1008000"/>
          </a:xfrm>
        </p:grpSpPr>
        <p:grpSp>
          <p:nvGrpSpPr>
            <p:cNvPr id="92" name="Группа 91"/>
            <p:cNvGrpSpPr>
              <a:grpSpLocks noChangeAspect="1"/>
            </p:cNvGrpSpPr>
            <p:nvPr/>
          </p:nvGrpSpPr>
          <p:grpSpPr>
            <a:xfrm>
              <a:off x="6382079" y="3112487"/>
              <a:ext cx="1007999" cy="1008000"/>
              <a:chOff x="4396117" y="1380389"/>
              <a:chExt cx="1601865" cy="1601866"/>
            </a:xfrm>
          </p:grpSpPr>
          <p:sp>
            <p:nvSpPr>
              <p:cNvPr id="95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4396117" y="1380389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60BB46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97" name="Рисунок 96" descr="Изображение выглядит как текст, челове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3A6FCEC-E87A-574D-A9B9-731AB3114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0183" y="1464456"/>
                <a:ext cx="1433732" cy="1433732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7385887" y="3352630"/>
              <a:ext cx="130837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ссылка в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мессенджере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3495466" y="5592090"/>
            <a:ext cx="2225232" cy="1008000"/>
            <a:chOff x="6382079" y="4313372"/>
            <a:chExt cx="2225232" cy="1008000"/>
          </a:xfrm>
        </p:grpSpPr>
        <p:grpSp>
          <p:nvGrpSpPr>
            <p:cNvPr id="100" name="Группа 99"/>
            <p:cNvGrpSpPr>
              <a:grpSpLocks noChangeAspect="1"/>
            </p:cNvGrpSpPr>
            <p:nvPr/>
          </p:nvGrpSpPr>
          <p:grpSpPr>
            <a:xfrm>
              <a:off x="6382079" y="4313372"/>
              <a:ext cx="1007999" cy="1008000"/>
              <a:chOff x="8209941" y="1376490"/>
              <a:chExt cx="1601865" cy="1601866"/>
            </a:xfrm>
          </p:grpSpPr>
          <p:sp>
            <p:nvSpPr>
              <p:cNvPr id="102" name="Donut 47">
                <a:extLst>
                  <a:ext uri="{FF2B5EF4-FFF2-40B4-BE49-F238E27FC236}">
                    <a16:creationId xmlns:a16="http://schemas.microsoft.com/office/drawing/2014/main" id="{10BA42E6-FAD1-45B7-B9F3-9C69B7C0D2EA}"/>
                  </a:ext>
                </a:extLst>
              </p:cNvPr>
              <p:cNvSpPr/>
              <p:nvPr/>
            </p:nvSpPr>
            <p:spPr>
              <a:xfrm>
                <a:off x="8209941" y="1376490"/>
                <a:ext cx="1601865" cy="1601866"/>
              </a:xfrm>
              <a:prstGeom prst="donut">
                <a:avLst>
                  <a:gd name="adj" fmla="val 9109"/>
                </a:avLst>
              </a:prstGeom>
              <a:solidFill>
                <a:srgbClr val="3A9B66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103" name="Рисунок 102">
                <a:extLst>
                  <a:ext uri="{FF2B5EF4-FFF2-40B4-BE49-F238E27FC236}">
                    <a16:creationId xmlns:a16="http://schemas.microsoft.com/office/drawing/2014/main" id="{66134398-0C8E-ED45-9215-568F059E0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89711" y="1456261"/>
                <a:ext cx="1442324" cy="1442324"/>
              </a:xfrm>
              <a:prstGeom prst="rect">
                <a:avLst/>
              </a:prstGeom>
            </p:spPr>
          </p:pic>
        </p:grpSp>
        <p:sp>
          <p:nvSpPr>
            <p:cNvPr id="101" name="TextBox 100"/>
            <p:cNvSpPr txBox="1"/>
            <p:nvPr/>
          </p:nvSpPr>
          <p:spPr>
            <a:xfrm>
              <a:off x="7385886" y="4655808"/>
              <a:ext cx="122142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QR</a:t>
              </a:r>
              <a:r>
                <a:rPr lang="ru-RU" sz="1400" dirty="0" smtClean="0">
                  <a:solidFill>
                    <a:srgbClr val="0082BB"/>
                  </a:solidFill>
                </a:rPr>
                <a:t> на сайте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9241875" y="2217519"/>
            <a:ext cx="2566208" cy="1008000"/>
            <a:chOff x="9249720" y="1913708"/>
            <a:chExt cx="2566208" cy="1008000"/>
          </a:xfrm>
        </p:grpSpPr>
        <p:sp>
          <p:nvSpPr>
            <p:cNvPr id="105" name="TextBox 104"/>
            <p:cNvSpPr txBox="1"/>
            <p:nvPr/>
          </p:nvSpPr>
          <p:spPr>
            <a:xfrm>
              <a:off x="10257809" y="1937304"/>
              <a:ext cx="1558119" cy="9541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привязка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счета для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автоматических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платежей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9249720" y="1913708"/>
              <a:ext cx="1007999" cy="1008000"/>
              <a:chOff x="9249720" y="1913708"/>
              <a:chExt cx="1007999" cy="1008000"/>
            </a:xfrm>
          </p:grpSpPr>
          <p:grpSp>
            <p:nvGrpSpPr>
              <p:cNvPr id="107" name="Группа 106"/>
              <p:cNvGrpSpPr/>
              <p:nvPr/>
            </p:nvGrpSpPr>
            <p:grpSpPr>
              <a:xfrm>
                <a:off x="9249720" y="1913708"/>
                <a:ext cx="1007999" cy="1008000"/>
                <a:chOff x="620501" y="1378789"/>
                <a:chExt cx="1601865" cy="1601866"/>
              </a:xfrm>
            </p:grpSpPr>
            <p:sp>
              <p:nvSpPr>
                <p:cNvPr id="111" name="Donut 44">
                  <a:extLst>
                    <a:ext uri="{FF2B5EF4-FFF2-40B4-BE49-F238E27FC236}">
                      <a16:creationId xmlns:a16="http://schemas.microsoft.com/office/drawing/2014/main" id="{AE2A8C97-0F12-48FD-86FB-B2C8FF47E29A}"/>
                    </a:ext>
                  </a:extLst>
                </p:cNvPr>
                <p:cNvSpPr/>
                <p:nvPr/>
              </p:nvSpPr>
              <p:spPr>
                <a:xfrm flipV="1">
                  <a:off x="620501" y="1378789"/>
                  <a:ext cx="1601865" cy="1601866"/>
                </a:xfrm>
                <a:prstGeom prst="donut">
                  <a:avLst>
                    <a:gd name="adj" fmla="val 10761"/>
                  </a:avLst>
                </a:prstGeom>
                <a:solidFill>
                  <a:srgbClr val="F47732"/>
                </a:solidFill>
                <a:ln>
                  <a:noFill/>
                </a:ln>
                <a:effectLst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rgbClr val="007C37"/>
                    </a:solidFill>
                  </a:endParaRPr>
                </a:p>
              </p:txBody>
            </p:sp>
            <p:sp>
              <p:nvSpPr>
                <p:cNvPr id="112" name="Oval 28"/>
                <p:cNvSpPr/>
                <p:nvPr/>
              </p:nvSpPr>
              <p:spPr>
                <a:xfrm>
                  <a:off x="739445" y="1497735"/>
                  <a:ext cx="1363976" cy="1363974"/>
                </a:xfrm>
                <a:prstGeom prst="ellipse">
                  <a:avLst/>
                </a:prstGeom>
                <a:solidFill>
                  <a:srgbClr val="F5F1E8"/>
                </a:solidFill>
                <a:ln>
                  <a:noFill/>
                </a:ln>
                <a:effectLst>
                  <a:outerShdw blurRad="330200" dist="3429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8" name="Группа 107"/>
              <p:cNvGrpSpPr>
                <a:grpSpLocks noChangeAspect="1"/>
              </p:cNvGrpSpPr>
              <p:nvPr/>
            </p:nvGrpSpPr>
            <p:grpSpPr>
              <a:xfrm>
                <a:off x="9310919" y="1974908"/>
                <a:ext cx="885600" cy="885600"/>
                <a:chOff x="7941132" y="2945000"/>
                <a:chExt cx="3625174" cy="3625174"/>
              </a:xfrm>
            </p:grpSpPr>
            <p:pic>
              <p:nvPicPr>
                <p:cNvPr id="109" name="Picture 3" descr="image.pn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11" t="1948" r="886" b="1454"/>
                <a:stretch/>
              </p:blipFill>
              <p:spPr bwMode="auto">
                <a:xfrm>
                  <a:off x="7941132" y="2945000"/>
                  <a:ext cx="3625174" cy="362517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Прямоугольник 109"/>
                <p:cNvSpPr/>
                <p:nvPr/>
              </p:nvSpPr>
              <p:spPr>
                <a:xfrm rot="1393875">
                  <a:off x="9745080" y="3771060"/>
                  <a:ext cx="1104575" cy="216000"/>
                </a:xfrm>
                <a:prstGeom prst="rect">
                  <a:avLst/>
                </a:prstGeom>
                <a:solidFill>
                  <a:srgbClr val="2120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30" name="Овал 129"/>
          <p:cNvSpPr>
            <a:spLocks noChangeAspect="1"/>
          </p:cNvSpPr>
          <p:nvPr/>
        </p:nvSpPr>
        <p:spPr>
          <a:xfrm>
            <a:off x="481412" y="1726414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1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Овал 130"/>
          <p:cNvSpPr>
            <a:spLocks noChangeAspect="1"/>
          </p:cNvSpPr>
          <p:nvPr/>
        </p:nvSpPr>
        <p:spPr>
          <a:xfrm>
            <a:off x="6240642" y="1721660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3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>
            <a:off x="9105205" y="1727521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4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>
            <a:off x="3343179" y="1726414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2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18704" y="114242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внедрено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11498" y="1138398"/>
            <a:ext cx="4678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реализовано </a:t>
            </a:r>
            <a:r>
              <a:rPr lang="ru-RU" sz="1600" b="1" dirty="0" smtClean="0">
                <a:solidFill>
                  <a:schemeClr val="bg1"/>
                </a:solidFill>
              </a:rPr>
              <a:t>в 202</a:t>
            </a:r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г. и внедряется в 2024 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0713" y="431800"/>
            <a:ext cx="8714960" cy="32400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Переводы от бизнеса в пользу физических лиц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 flipH="1">
            <a:off x="338027" y="2116614"/>
            <a:ext cx="45719" cy="2084999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13130" y="1181507"/>
            <a:ext cx="2744662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60BB46"/>
                </a:solidFill>
              </a:rPr>
              <a:t>Выплаты </a:t>
            </a:r>
            <a:endParaRPr lang="ru-RU" sz="4000" b="1" dirty="0">
              <a:solidFill>
                <a:srgbClr val="60BB46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03766" y="5044352"/>
            <a:ext cx="5871396" cy="1538883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1D1346"/>
                </a:solidFill>
              </a:rPr>
              <a:t>on-line </a:t>
            </a:r>
            <a:r>
              <a:rPr lang="ru-RU" sz="1600" b="1" dirty="0" smtClean="0">
                <a:solidFill>
                  <a:srgbClr val="1D1346"/>
                </a:solidFill>
              </a:rPr>
              <a:t>зачисление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простой идентификатор </a:t>
            </a:r>
            <a:r>
              <a:rPr lang="ru-RU" sz="1600" dirty="0" smtClean="0">
                <a:solidFill>
                  <a:srgbClr val="1D1346"/>
                </a:solidFill>
              </a:rPr>
              <a:t>(номер </a:t>
            </a:r>
            <a:r>
              <a:rPr lang="ru-RU" sz="1600" dirty="0">
                <a:solidFill>
                  <a:srgbClr val="1D1346"/>
                </a:solidFill>
              </a:rPr>
              <a:t>телефона</a:t>
            </a:r>
            <a:r>
              <a:rPr lang="ru-RU" sz="1600" dirty="0" smtClean="0">
                <a:solidFill>
                  <a:srgbClr val="1D1346"/>
                </a:solidFill>
              </a:rPr>
              <a:t>)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безопасность</a:t>
            </a:r>
            <a:r>
              <a:rPr lang="ru-RU" sz="1600" dirty="0" smtClean="0">
                <a:solidFill>
                  <a:srgbClr val="1D1346"/>
                </a:solidFill>
              </a:rPr>
              <a:t> (не используются данные карт)  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возможность проверки </a:t>
            </a:r>
            <a:r>
              <a:rPr lang="ru-RU" sz="1600" dirty="0" smtClean="0">
                <a:solidFill>
                  <a:srgbClr val="1D1346"/>
                </a:solidFill>
              </a:rPr>
              <a:t>ФИО получателя перед выплатой</a:t>
            </a:r>
            <a:endParaRPr lang="ru-RU" sz="1600" dirty="0">
              <a:solidFill>
                <a:srgbClr val="1D1346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 flipH="1">
            <a:off x="6500678" y="2072367"/>
            <a:ext cx="45719" cy="2064534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6391037" y="1183950"/>
            <a:ext cx="2718693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9151A0"/>
                </a:solidFill>
              </a:rPr>
              <a:t>Возвраты</a:t>
            </a:r>
            <a:endParaRPr lang="ru-RU" sz="4000" b="1" dirty="0">
              <a:solidFill>
                <a:srgbClr val="9151A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383746" y="2472722"/>
            <a:ext cx="5582998" cy="178510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расчет с продавцами </a:t>
            </a:r>
            <a:r>
              <a:rPr lang="ru-RU" sz="1600" b="1" dirty="0" smtClean="0">
                <a:solidFill>
                  <a:srgbClr val="1D1346"/>
                </a:solidFill>
              </a:rPr>
              <a:t>имущества </a:t>
            </a:r>
            <a:r>
              <a:rPr lang="ru-RU" sz="1600" dirty="0" smtClean="0">
                <a:solidFill>
                  <a:srgbClr val="1D1346"/>
                </a:solidFill>
              </a:rPr>
              <a:t>(у физических лиц)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выплаты физическим лицам </a:t>
            </a:r>
            <a:r>
              <a:rPr lang="ru-RU" sz="1600" dirty="0" smtClean="0">
                <a:solidFill>
                  <a:srgbClr val="1D1346"/>
                </a:solidFill>
              </a:rPr>
              <a:t>(выигрышей и дивидендов, страховой премии)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выдача займов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выплаты заработной платы</a:t>
            </a:r>
          </a:p>
        </p:txBody>
      </p:sp>
      <p:sp>
        <p:nvSpPr>
          <p:cNvPr id="180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338032" y="1881485"/>
            <a:ext cx="5508000" cy="397006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6500681" y="1889815"/>
            <a:ext cx="5508000" cy="397006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866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4206" y="4526474"/>
            <a:ext cx="3237618" cy="461665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3000" b="1" dirty="0" smtClean="0">
                <a:solidFill>
                  <a:srgbClr val="60BB46"/>
                </a:solidFill>
              </a:rPr>
              <a:t>Преимущества  </a:t>
            </a:r>
            <a:endParaRPr lang="ru-RU" sz="3000" b="1" dirty="0">
              <a:solidFill>
                <a:srgbClr val="60BB4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9734" y="2475165"/>
            <a:ext cx="5343103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осуществление возвратов по ранее совершенным операциям </a:t>
            </a:r>
            <a:r>
              <a:rPr lang="ru-RU" sz="1600" dirty="0" smtClean="0">
                <a:solidFill>
                  <a:srgbClr val="1D1346"/>
                </a:solidFill>
              </a:rPr>
              <a:t>приобретения товаров (работ, услуг)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05773" y="5046795"/>
            <a:ext cx="4920192" cy="73866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1D1346"/>
                </a:solidFill>
              </a:rPr>
              <a:t>on-line </a:t>
            </a:r>
            <a:r>
              <a:rPr lang="ru-RU" sz="1600" b="1" dirty="0" smtClean="0">
                <a:solidFill>
                  <a:srgbClr val="1D1346"/>
                </a:solidFill>
              </a:rPr>
              <a:t>зачисление</a:t>
            </a:r>
          </a:p>
          <a:p>
            <a:pPr marL="182563" indent="-173038">
              <a:spcBef>
                <a:spcPts val="12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п</a:t>
            </a:r>
            <a:r>
              <a:rPr lang="ru-RU" sz="1600" b="1" dirty="0" smtClean="0">
                <a:solidFill>
                  <a:srgbClr val="1D1346"/>
                </a:solidFill>
              </a:rPr>
              <a:t>ривязка к первоначальной операции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5162" y="4528917"/>
            <a:ext cx="3237618" cy="461665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3000" b="1" dirty="0" smtClean="0">
                <a:solidFill>
                  <a:srgbClr val="9151A0"/>
                </a:solidFill>
              </a:rPr>
              <a:t>Преимущества  </a:t>
            </a:r>
            <a:endParaRPr lang="ru-RU" sz="3000" b="1" dirty="0">
              <a:solidFill>
                <a:srgbClr val="915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ашивка 45"/>
          <p:cNvSpPr/>
          <p:nvPr/>
        </p:nvSpPr>
        <p:spPr>
          <a:xfrm>
            <a:off x="8067304" y="1491711"/>
            <a:ext cx="4065804" cy="4400937"/>
          </a:xfrm>
          <a:prstGeom prst="chevron">
            <a:avLst>
              <a:gd name="adj" fmla="val 10064"/>
            </a:avLst>
          </a:prstGeom>
          <a:solidFill>
            <a:srgbClr val="FCB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4082998" y="1491711"/>
            <a:ext cx="4065804" cy="4400937"/>
          </a:xfrm>
          <a:prstGeom prst="chevron">
            <a:avLst>
              <a:gd name="adj" fmla="val 10064"/>
            </a:avLst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98692" y="1491711"/>
            <a:ext cx="4065804" cy="4400937"/>
          </a:xfrm>
          <a:prstGeom prst="chevron">
            <a:avLst>
              <a:gd name="adj" fmla="val 10064"/>
            </a:avLst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0968" y="431800"/>
            <a:ext cx="8650065" cy="32400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3 </a:t>
            </a:r>
            <a:r>
              <a:rPr lang="ru-RU" sz="3200" b="1" dirty="0" smtClean="0">
                <a:solidFill>
                  <a:srgbClr val="1D1346"/>
                </a:solidFill>
                <a:ea typeface="+mj-ea"/>
                <a:sym typeface="GothamPro-Light"/>
              </a:rPr>
              <a:t>ПРОСТЫХ ШАГА </a:t>
            </a:r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для подключения к СБП</a:t>
            </a:r>
            <a:endParaRPr lang="ru-RU" sz="2800" b="1" dirty="0">
              <a:solidFill>
                <a:srgbClr val="1D1346"/>
              </a:solidFill>
              <a:ea typeface="+mj-ea"/>
              <a:sym typeface="GothamPro-Light"/>
            </a:endParaRP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23252" y="6313167"/>
            <a:ext cx="622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28ACB"/>
                </a:solidFill>
              </a:rPr>
              <a:t>НАЧИНАЙТЕ ЗАРАБАТЫВАТЬ БОЛЬШЕ</a:t>
            </a:r>
            <a:endParaRPr lang="ru-RU" sz="900" u="sng" dirty="0">
              <a:solidFill>
                <a:srgbClr val="128ACB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98692" y="5968319"/>
            <a:ext cx="11628000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474185" y="5989167"/>
            <a:ext cx="1322403" cy="324000"/>
          </a:xfrm>
          <a:prstGeom prst="downArrow">
            <a:avLst>
              <a:gd name="adj1" fmla="val 50000"/>
              <a:gd name="adj2" fmla="val 65507"/>
            </a:avLst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13077" y="2579911"/>
            <a:ext cx="2809309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7462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разместите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QR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/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NFC</a:t>
            </a:r>
            <a:r>
              <a:rPr lang="ru-RU" sz="1400" b="1" dirty="0">
                <a:solidFill>
                  <a:schemeClr val="bg1"/>
                </a:solidFill>
              </a:rPr>
              <a:t> / кнопку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для оплаты</a:t>
            </a:r>
          </a:p>
          <a:p>
            <a:pPr marL="182563" indent="-17462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информируйте клиентов о возможности оплаты через СБП</a:t>
            </a:r>
          </a:p>
          <a:p>
            <a:pPr marL="182563" indent="-17462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устраивайте акции и привлекайте клиентов дополнительными скидками за счет экономии на </a:t>
            </a:r>
            <a:r>
              <a:rPr lang="ru-RU" sz="1400" b="1" dirty="0" err="1">
                <a:solidFill>
                  <a:schemeClr val="bg1"/>
                </a:solidFill>
              </a:rPr>
              <a:t>эквайринге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574755" y="1527955"/>
            <a:ext cx="971288" cy="972721"/>
            <a:chOff x="-3717522" y="1356876"/>
            <a:chExt cx="1085618" cy="108239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3717522" y="1356876"/>
              <a:ext cx="1085618" cy="1082392"/>
              <a:chOff x="4386064" y="5303077"/>
              <a:chExt cx="1194829" cy="1194830"/>
            </a:xfrm>
          </p:grpSpPr>
          <p:sp>
            <p:nvSpPr>
              <p:cNvPr id="81" name="Donut 47">
                <a:extLst>
                  <a:ext uri="{FF2B5EF4-FFF2-40B4-BE49-F238E27FC236}">
                    <a16:creationId xmlns:a16="http://schemas.microsoft.com/office/drawing/2014/main" id="{10BA42E6-FAD1-45B7-B9F3-9C69B7C0D2EA}"/>
                  </a:ext>
                </a:extLst>
              </p:cNvPr>
              <p:cNvSpPr/>
              <p:nvPr/>
            </p:nvSpPr>
            <p:spPr>
              <a:xfrm>
                <a:off x="4386064" y="5303077"/>
                <a:ext cx="1194829" cy="1194830"/>
              </a:xfrm>
              <a:prstGeom prst="donut">
                <a:avLst>
                  <a:gd name="adj" fmla="val 9109"/>
                </a:avLst>
              </a:prstGeom>
              <a:solidFill>
                <a:srgbClr val="128AC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28ACB"/>
                  </a:solidFill>
                </a:endParaRPr>
              </a:p>
            </p:txBody>
          </p:sp>
          <p:sp>
            <p:nvSpPr>
              <p:cNvPr id="85" name="Oval 28"/>
              <p:cNvSpPr/>
              <p:nvPr/>
            </p:nvSpPr>
            <p:spPr>
              <a:xfrm>
                <a:off x="4470118" y="5396026"/>
                <a:ext cx="1017388" cy="10173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128ACB"/>
                  </a:solidFill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-3435979" y="1497276"/>
              <a:ext cx="471401" cy="787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128ACB"/>
                  </a:solidFill>
                </a:rPr>
                <a:t>3</a:t>
              </a:r>
              <a:endParaRPr lang="ru-RU" sz="4000" dirty="0">
                <a:solidFill>
                  <a:srgbClr val="128ACB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053707" y="1542910"/>
            <a:ext cx="2307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НАЧНИТЕ ПРИНИМАТЬ ПЛАТЕЖИ</a:t>
            </a:r>
          </a:p>
        </p:txBody>
      </p:sp>
      <p:sp>
        <p:nvSpPr>
          <p:cNvPr id="86" name="Прямоугольник 85"/>
          <p:cNvSpPr/>
          <p:nvPr/>
        </p:nvSpPr>
        <p:spPr>
          <a:xfrm flipH="1" flipV="1">
            <a:off x="8700050" y="2534191"/>
            <a:ext cx="2908740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5B32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8478" y="2557051"/>
            <a:ext cx="3137578" cy="307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кнопка </a:t>
            </a:r>
            <a:r>
              <a:rPr lang="en-US" sz="1400" b="1" dirty="0">
                <a:solidFill>
                  <a:schemeClr val="bg1"/>
                </a:solidFill>
              </a:rPr>
              <a:t>/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QR</a:t>
            </a:r>
            <a:r>
              <a:rPr lang="ru-RU" sz="1400" b="1" dirty="0">
                <a:solidFill>
                  <a:schemeClr val="bg1"/>
                </a:solidFill>
              </a:rPr>
              <a:t> на сайте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QR на кассе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NFC</a:t>
            </a:r>
            <a:r>
              <a:rPr lang="ru-RU" sz="1400" b="1" dirty="0">
                <a:solidFill>
                  <a:schemeClr val="bg1"/>
                </a:solidFill>
              </a:rPr>
              <a:t> на кассе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привязка счета (подписка)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обучите кассиров принимать платежи и предлагать клиентам оплату через СБП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разработайте систему мотивации для сотрудников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597180" y="1524880"/>
            <a:ext cx="968402" cy="972721"/>
            <a:chOff x="-8041722" y="1356876"/>
            <a:chExt cx="1082392" cy="108239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8041722" y="1356876"/>
              <a:ext cx="1082392" cy="1082392"/>
              <a:chOff x="5837275" y="2643039"/>
              <a:chExt cx="1194829" cy="1194830"/>
            </a:xfrm>
          </p:grpSpPr>
          <p:sp>
            <p:nvSpPr>
              <p:cNvPr id="76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837275" y="2643039"/>
                <a:ext cx="1194829" cy="1194830"/>
              </a:xfrm>
              <a:prstGeom prst="donut">
                <a:avLst>
                  <a:gd name="adj" fmla="val 12176"/>
                </a:avLst>
              </a:prstGeom>
              <a:solidFill>
                <a:srgbClr val="128AC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28ACB"/>
                  </a:solidFill>
                </a:endParaRPr>
              </a:p>
            </p:txBody>
          </p:sp>
          <p:sp>
            <p:nvSpPr>
              <p:cNvPr id="77" name="Oval 28"/>
              <p:cNvSpPr/>
              <p:nvPr/>
            </p:nvSpPr>
            <p:spPr>
              <a:xfrm>
                <a:off x="5917039" y="2731761"/>
                <a:ext cx="1017388" cy="10173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128ACB"/>
                  </a:solidFill>
                </a:endParaRPr>
              </a:p>
            </p:txBody>
          </p:sp>
        </p:grpSp>
        <p:sp>
          <p:nvSpPr>
            <p:cNvPr id="96" name="Прямоугольник 95"/>
            <p:cNvSpPr/>
            <p:nvPr/>
          </p:nvSpPr>
          <p:spPr>
            <a:xfrm>
              <a:off x="-7761133" y="1471156"/>
              <a:ext cx="525323" cy="787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rgbClr val="128ACB"/>
                  </a:solidFill>
                </a:rPr>
                <a:t>2</a:t>
              </a:r>
              <a:endParaRPr lang="ru-RU" sz="4000" dirty="0">
                <a:solidFill>
                  <a:srgbClr val="128ACB"/>
                </a:solidFill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 flipH="1" flipV="1">
            <a:off x="4562581" y="2525227"/>
            <a:ext cx="2952000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5B32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21106" y="1493056"/>
            <a:ext cx="24406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ВЫБЕРИТЕ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СЦЕНАРИИ ОПЛАТЫ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 ОБУЧИТЕ КАССИРОВ</a:t>
            </a:r>
            <a:r>
              <a:rPr lang="ru-RU" b="1" dirty="0">
                <a:solidFill>
                  <a:srgbClr val="007C37"/>
                </a:solidFill>
              </a:rPr>
              <a:t/>
            </a:r>
            <a:br>
              <a:rPr lang="ru-RU" b="1" dirty="0">
                <a:solidFill>
                  <a:srgbClr val="007C37"/>
                </a:solidFill>
              </a:rPr>
            </a:br>
            <a:endParaRPr lang="ru-RU" b="1" dirty="0">
              <a:solidFill>
                <a:srgbClr val="007C37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4803" y="1527955"/>
            <a:ext cx="292103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C37"/>
              </a:solidFill>
            </a:endParaRPr>
          </a:p>
          <a:p>
            <a:r>
              <a:rPr lang="ru-RU" sz="2400" b="1" dirty="0" smtClean="0">
                <a:solidFill>
                  <a:srgbClr val="007C37"/>
                </a:solidFill>
              </a:rPr>
              <a:t/>
            </a:r>
            <a:br>
              <a:rPr lang="ru-RU" sz="2400" b="1" dirty="0" smtClean="0">
                <a:solidFill>
                  <a:srgbClr val="007C37"/>
                </a:solidFill>
              </a:rPr>
            </a:br>
            <a:endParaRPr lang="ru-RU" sz="2400" b="1" dirty="0">
              <a:solidFill>
                <a:srgbClr val="007C37"/>
              </a:solidFill>
            </a:endParaRPr>
          </a:p>
          <a:p>
            <a:pPr marL="182563" indent="-1746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обратитесь в свой банк*,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где открыт счет</a:t>
            </a:r>
          </a:p>
          <a:p>
            <a:pPr marL="182563" indent="-1746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если ваш банк не подключает СБП, обратитесь в любой другой банк-участник СБП*</a:t>
            </a:r>
          </a:p>
          <a:p>
            <a:pPr marL="182563" indent="-1746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обратитесь к поставщику кассового решения, поддерживающего </a:t>
            </a:r>
            <a:r>
              <a:rPr lang="ru-RU" sz="1400" b="1" dirty="0">
                <a:solidFill>
                  <a:schemeClr val="bg1"/>
                </a:solidFill>
              </a:rPr>
              <a:t>оплату 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по СБП**</a:t>
            </a:r>
          </a:p>
          <a:p>
            <a:pPr>
              <a:spcBef>
                <a:spcPts val="300"/>
              </a:spcBef>
            </a:pPr>
            <a:r>
              <a:rPr lang="ru-RU" sz="900" dirty="0" smtClean="0">
                <a:solidFill>
                  <a:schemeClr val="bg1"/>
                </a:solidFill>
              </a:rPr>
              <a:t>*  Список </a:t>
            </a:r>
            <a:r>
              <a:rPr lang="ru-RU" sz="900" dirty="0">
                <a:solidFill>
                  <a:schemeClr val="bg1"/>
                </a:solidFill>
              </a:rPr>
              <a:t>банков-участников </a:t>
            </a:r>
            <a:r>
              <a:rPr lang="ru-RU" sz="900" dirty="0" smtClean="0">
                <a:solidFill>
                  <a:schemeClr val="bg1"/>
                </a:solidFill>
              </a:rPr>
              <a:t>размещен </a:t>
            </a:r>
            <a:r>
              <a:rPr lang="ru-RU" sz="900" dirty="0">
                <a:solidFill>
                  <a:schemeClr val="bg1"/>
                </a:solidFill>
              </a:rPr>
              <a:t>на сайте </a:t>
            </a:r>
            <a:r>
              <a:rPr lang="ru-RU" sz="900" u="sng" dirty="0" smtClean="0">
                <a:solidFill>
                  <a:schemeClr val="bg1"/>
                </a:solidFill>
              </a:rPr>
              <a:t>https</a:t>
            </a:r>
            <a:r>
              <a:rPr lang="ru-RU" sz="900" u="sng" dirty="0">
                <a:solidFill>
                  <a:schemeClr val="bg1"/>
                </a:solidFill>
              </a:rPr>
              <a:t>://sbp.nspk.ru/business</a:t>
            </a:r>
            <a:r>
              <a:rPr lang="ru-RU" sz="900" u="sng" dirty="0" smtClean="0">
                <a:solidFill>
                  <a:schemeClr val="bg1"/>
                </a:solidFill>
              </a:rPr>
              <a:t>/</a:t>
            </a:r>
            <a:endParaRPr lang="ru-RU" sz="900" dirty="0" smtClean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ru-RU" sz="900" dirty="0" smtClean="0">
                <a:solidFill>
                  <a:schemeClr val="bg1"/>
                </a:solidFill>
              </a:rPr>
              <a:t>** Список поставщиков кассовых решений размещен на сайте </a:t>
            </a:r>
            <a:r>
              <a:rPr lang="en-US" sz="900" u="sng" dirty="0" smtClean="0">
                <a:solidFill>
                  <a:schemeClr val="bg1"/>
                </a:solidFill>
              </a:rPr>
              <a:t>https://sbp.nspk.ru/banks/#agents</a:t>
            </a:r>
            <a:endParaRPr lang="ru-RU" sz="900" u="sng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73250" y="1511598"/>
            <a:ext cx="968402" cy="972721"/>
            <a:chOff x="-12014072" y="1356876"/>
            <a:chExt cx="1082392" cy="108239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2014072" y="1356876"/>
              <a:ext cx="1082392" cy="1082392"/>
              <a:chOff x="505264" y="2204864"/>
              <a:chExt cx="1082392" cy="1082392"/>
            </a:xfrm>
          </p:grpSpPr>
          <p:sp>
            <p:nvSpPr>
              <p:cNvPr id="83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505264" y="2204864"/>
                <a:ext cx="1082392" cy="1082392"/>
              </a:xfrm>
              <a:prstGeom prst="donut">
                <a:avLst>
                  <a:gd name="adj" fmla="val 10761"/>
                </a:avLst>
              </a:prstGeom>
              <a:solidFill>
                <a:srgbClr val="128AC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28ACB"/>
                  </a:solidFill>
                </a:endParaRPr>
              </a:p>
            </p:txBody>
          </p:sp>
          <p:sp>
            <p:nvSpPr>
              <p:cNvPr id="84" name="Oval 28"/>
              <p:cNvSpPr/>
              <p:nvPr/>
            </p:nvSpPr>
            <p:spPr>
              <a:xfrm>
                <a:off x="585635" y="2285237"/>
                <a:ext cx="921649" cy="9216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128ACB"/>
                  </a:solidFill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-11754415" y="1496508"/>
              <a:ext cx="525323" cy="787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rgbClr val="128ACB"/>
                  </a:solidFill>
                </a:rPr>
                <a:t>1</a:t>
              </a:r>
              <a:endParaRPr lang="ru-RU" sz="4000" dirty="0">
                <a:solidFill>
                  <a:srgbClr val="128ACB"/>
                </a:solidFill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 flipH="1" flipV="1">
            <a:off x="406261" y="2529868"/>
            <a:ext cx="3176488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5070" y="1575342"/>
            <a:ext cx="23008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ОСТАВЬТЕ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ЗАЯВКУ НА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ПОДКЛЮЧЕНИЕ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8a301b8-fba3-4a56-9ee3-0e2775d83ff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</TotalTime>
  <Words>502</Words>
  <Application>Microsoft Office PowerPoint</Application>
  <PresentationFormat>Широкоэкранный</PresentationFormat>
  <Paragraphs>109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Gill Sans</vt:lpstr>
      <vt:lpstr>GothamPro-Light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Кононенко Екатерина Владимировна</cp:lastModifiedBy>
  <cp:revision>301</cp:revision>
  <cp:lastPrinted>2023-01-24T08:11:03Z</cp:lastPrinted>
  <dcterms:created xsi:type="dcterms:W3CDTF">2018-11-05T17:34:13Z</dcterms:created>
  <dcterms:modified xsi:type="dcterms:W3CDTF">2024-01-24T08:01:23Z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