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8"/>
  </p:notesMasterIdLst>
  <p:sldIdLst>
    <p:sldId id="279" r:id="rId2"/>
    <p:sldId id="273" r:id="rId3"/>
    <p:sldId id="283" r:id="rId4"/>
    <p:sldId id="257" r:id="rId5"/>
    <p:sldId id="280" r:id="rId6"/>
    <p:sldId id="266" r:id="rId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19D1"/>
    <a:srgbClr val="3611BF"/>
    <a:srgbClr val="4AAF21"/>
    <a:srgbClr val="FF0066"/>
    <a:srgbClr val="000066"/>
    <a:srgbClr val="797DD1"/>
    <a:srgbClr val="DEF1F2"/>
    <a:srgbClr val="D3EBE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51" autoAdjust="0"/>
    <p:restoredTop sz="94780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0"/>
    </c:view3D>
    <c:plotArea>
      <c:layout>
        <c:manualLayout>
          <c:layoutTarget val="inner"/>
          <c:xMode val="edge"/>
          <c:yMode val="edge"/>
          <c:x val="7.577315330963201E-2"/>
          <c:y val="9.1802113844680303E-2"/>
          <c:w val="0.89841269841269722"/>
          <c:h val="0.53717026378896859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3911">
              <a:solidFill>
                <a:schemeClr val="tx1"/>
              </a:solidFill>
              <a:prstDash val="solid"/>
            </a:ln>
          </c:spPr>
          <c:explosion val="10"/>
          <c:dPt>
            <c:idx val="0"/>
            <c:spPr>
              <a:solidFill>
                <a:srgbClr val="FFFF00"/>
              </a:solidFill>
              <a:ln w="13911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rgbClr val="CC00FF"/>
              </a:solidFill>
              <a:ln w="13911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rgbClr val="00CC00"/>
              </a:solidFill>
              <a:ln w="13911">
                <a:solidFill>
                  <a:schemeClr val="tx1"/>
                </a:solidFill>
                <a:prstDash val="solid"/>
              </a:ln>
            </c:spPr>
          </c:dPt>
          <c:dLbls>
            <c:delete val="1"/>
          </c:dLbls>
          <c:cat>
            <c:strRef>
              <c:f>Sheet1!$B$1:$D$1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Финансовая помощь</c:v>
                </c:pt>
              </c:strCache>
            </c:strRef>
          </c:cat>
          <c:val>
            <c:numRef>
              <c:f>Sheet1!$B$2:$D$2</c:f>
              <c:numCache>
                <c:formatCode>#,##0</c:formatCode>
                <c:ptCount val="3"/>
                <c:pt idx="0">
                  <c:v>677533</c:v>
                </c:pt>
                <c:pt idx="1">
                  <c:v>170397</c:v>
                </c:pt>
                <c:pt idx="2" formatCode="#,##0.00">
                  <c:v>1559211</c:v>
                </c:pt>
              </c:numCache>
            </c:numRef>
          </c:val>
        </c:ser>
        <c:ser>
          <c:idx val="2"/>
          <c:order val="1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3911">
              <a:solidFill>
                <a:schemeClr val="tx1"/>
              </a:solidFill>
              <a:prstDash val="solid"/>
            </a:ln>
          </c:spPr>
          <c:explosion val="10"/>
          <c:dPt>
            <c:idx val="0"/>
            <c:spPr>
              <a:solidFill>
                <a:schemeClr val="accent1"/>
              </a:solidFill>
              <a:ln w="13911">
                <a:solidFill>
                  <a:schemeClr val="tx1"/>
                </a:solidFill>
                <a:prstDash val="solid"/>
              </a:ln>
            </c:spPr>
          </c:dPt>
          <c:dPt>
            <c:idx val="1"/>
            <c:spPr>
              <a:solidFill>
                <a:schemeClr val="accent2"/>
              </a:solidFill>
              <a:ln w="13911">
                <a:solidFill>
                  <a:schemeClr val="tx1"/>
                </a:solidFill>
                <a:prstDash val="solid"/>
              </a:ln>
            </c:spPr>
          </c:dPt>
          <c:dLbls>
            <c:numFmt formatCode="0%" sourceLinked="0"/>
            <c:spPr>
              <a:noFill/>
              <a:ln w="24360">
                <a:noFill/>
              </a:ln>
            </c:spPr>
            <c:txPr>
              <a:bodyPr/>
              <a:lstStyle/>
              <a:p>
                <a:pPr>
                  <a:defRPr sz="128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Percent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Финансовая помощь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</c:numCache>
            </c:numRef>
          </c:val>
        </c:ser>
        <c:dLbls>
          <c:showPercent val="1"/>
        </c:dLbls>
      </c:pie3DChart>
      <c:spPr>
        <a:noFill/>
        <a:ln w="25478">
          <a:noFill/>
        </a:ln>
      </c:spPr>
    </c:plotArea>
    <c:legend>
      <c:legendPos val="r"/>
      <c:layout>
        <c:manualLayout>
          <c:xMode val="edge"/>
          <c:yMode val="edge"/>
          <c:x val="0"/>
          <c:y val="0.65092955845576128"/>
          <c:w val="0.93579986990388475"/>
          <c:h val="0.29268296559550677"/>
        </c:manualLayout>
      </c:layout>
      <c:spPr>
        <a:noFill/>
        <a:ln w="3478">
          <a:noFill/>
          <a:prstDash val="solid"/>
        </a:ln>
      </c:spPr>
      <c:txPr>
        <a:bodyPr/>
        <a:lstStyle/>
        <a:p>
          <a:pPr>
            <a:defRPr sz="181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197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Y val="160"/>
      <c:perspective val="0"/>
    </c:view3D>
    <c:plotArea>
      <c:layout>
        <c:manualLayout>
          <c:layoutTarget val="inner"/>
          <c:xMode val="edge"/>
          <c:yMode val="edge"/>
          <c:x val="6.0196357583257587E-2"/>
          <c:y val="0.27730643756298418"/>
          <c:w val="0.55919661733615456"/>
          <c:h val="0.36521739130434977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Восток</c:v>
                </c:pt>
              </c:strCache>
            </c:strRef>
          </c:tx>
          <c:spPr>
            <a:solidFill>
              <a:schemeClr val="accent1"/>
            </a:solidFill>
            <a:ln w="17193">
              <a:solidFill>
                <a:schemeClr val="tx1"/>
              </a:solidFill>
              <a:prstDash val="solid"/>
            </a:ln>
          </c:spPr>
          <c:explosion val="10"/>
          <c:dPt>
            <c:idx val="1"/>
            <c:spPr>
              <a:solidFill>
                <a:schemeClr val="accent2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3"/>
            <c:explosion val="12"/>
            <c:spPr>
              <a:solidFill>
                <a:srgbClr val="00FF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4"/>
            <c:explosion val="20"/>
            <c:spPr>
              <a:solidFill>
                <a:srgbClr val="FFFF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rgbClr val="FF99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FF00FF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00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FF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00FF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1.5515168521984153E-3"/>
                  <c:y val="8.9968755601144923E-2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1799543706017884E-2"/>
                  <c:y val="9.528845442434998E-2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3508481815294771E-2"/>
                  <c:y val="0.11068406579329428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9212160371469547E-2"/>
                  <c:y val="-0.13974687003603944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3.213435239914305E-2"/>
                  <c:y val="-0.18161769140559594"/>
                </c:manualLayout>
              </c:layout>
              <c:dLblPos val="bestFit"/>
              <c:showPercent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numFmt formatCode="0%" sourceLinked="0"/>
            <c:spPr>
              <a:noFill/>
              <a:ln w="25530">
                <a:noFill/>
              </a:ln>
            </c:spPr>
            <c:txPr>
              <a:bodyPr/>
              <a:lstStyle/>
              <a:p>
                <a:pPr>
                  <a:defRPr sz="2412" b="1" i="0" u="none" strike="noStrike" baseline="0">
                    <a:solidFill>
                      <a:schemeClr val="tx1"/>
                    </a:solidFill>
                    <a:latin typeface="Times New Roman" pitchFamily="18" charset="0"/>
                    <a:ea typeface="Arial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Sheet1!$B$1:$L$1</c:f>
              <c:strCache>
                <c:ptCount val="11"/>
                <c:pt idx="0">
                  <c:v>Общегосударственные вопросы - 6,9%</c:v>
                </c:pt>
                <c:pt idx="1">
                  <c:v>Национальная безопасность и правоохранительная деятельность - 0,6%</c:v>
                </c:pt>
                <c:pt idx="2">
                  <c:v>Национальная экономика - 3,0%</c:v>
                </c:pt>
                <c:pt idx="3">
                  <c:v>Жилищно-коммунальное хозяйство - 8,2%</c:v>
                </c:pt>
                <c:pt idx="4">
                  <c:v>Образование - 52,7%</c:v>
                </c:pt>
                <c:pt idx="5">
                  <c:v>Культура - 3,1%</c:v>
                </c:pt>
                <c:pt idx="6">
                  <c:v>Здравоохранение - 0,5%</c:v>
                </c:pt>
                <c:pt idx="7">
                  <c:v>Социальная политика - 23,6%</c:v>
                </c:pt>
                <c:pt idx="8">
                  <c:v>Спорт - 0,1%</c:v>
                </c:pt>
                <c:pt idx="9">
                  <c:v>Обслуживание мун. Долга - 1,3%</c:v>
                </c:pt>
                <c:pt idx="10">
                  <c:v>Средства массовой информации - 0,00%</c:v>
                </c:pt>
              </c:strCache>
            </c:strRef>
          </c:cat>
          <c:val>
            <c:numRef>
              <c:f>Sheet1!$B$2:$L$2</c:f>
              <c:numCache>
                <c:formatCode>General</c:formatCode>
                <c:ptCount val="11"/>
                <c:pt idx="0">
                  <c:v>168.8</c:v>
                </c:pt>
                <c:pt idx="1">
                  <c:v>15.6</c:v>
                </c:pt>
                <c:pt idx="2">
                  <c:v>73.7</c:v>
                </c:pt>
                <c:pt idx="3">
                  <c:v>201.1</c:v>
                </c:pt>
                <c:pt idx="4">
                  <c:v>1295.2</c:v>
                </c:pt>
                <c:pt idx="5">
                  <c:v>75.3</c:v>
                </c:pt>
                <c:pt idx="6">
                  <c:v>12.8</c:v>
                </c:pt>
                <c:pt idx="7">
                  <c:v>580.6</c:v>
                </c:pt>
                <c:pt idx="8">
                  <c:v>3.4</c:v>
                </c:pt>
                <c:pt idx="9">
                  <c:v>31.8</c:v>
                </c:pt>
                <c:pt idx="1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7193">
              <a:solidFill>
                <a:schemeClr val="tx1"/>
              </a:solidFill>
              <a:prstDash val="solid"/>
            </a:ln>
          </c:spPr>
          <c:explosion val="10"/>
          <c:dPt>
            <c:idx val="0"/>
            <c:spPr>
              <a:solidFill>
                <a:schemeClr val="accent1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2"/>
            <c:spPr>
              <a:solidFill>
                <a:schemeClr val="hlink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3"/>
            <c:spPr>
              <a:solidFill>
                <a:schemeClr val="folHlink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4"/>
            <c:spPr>
              <a:solidFill>
                <a:schemeClr val="bg2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5"/>
            <c:spPr>
              <a:solidFill>
                <a:schemeClr val="tx2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6"/>
            <c:spPr>
              <a:solidFill>
                <a:srgbClr val="0066CC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7"/>
            <c:spPr>
              <a:solidFill>
                <a:srgbClr val="CCCCFF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8"/>
            <c:spPr>
              <a:solidFill>
                <a:srgbClr val="FF00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9"/>
            <c:spPr>
              <a:solidFill>
                <a:srgbClr val="FFFF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Pt>
            <c:idx val="10"/>
            <c:spPr>
              <a:solidFill>
                <a:srgbClr val="00FF00"/>
              </a:solidFill>
              <a:ln w="17193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25530">
                <a:noFill/>
              </a:ln>
            </c:spPr>
            <c:txPr>
              <a:bodyPr/>
              <a:lstStyle/>
              <a:p>
                <a:pPr>
                  <a:defRPr sz="260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ru-RU"/>
              </a:p>
            </c:txPr>
            <c:showVal val="1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Sheet1!$B$1:$L$1</c:f>
              <c:strCache>
                <c:ptCount val="11"/>
                <c:pt idx="0">
                  <c:v>Общегосударственные вопросы - 6,9%</c:v>
                </c:pt>
                <c:pt idx="1">
                  <c:v>Национальная безопасность и правоохранительная деятельность - 0,6%</c:v>
                </c:pt>
                <c:pt idx="2">
                  <c:v>Национальная экономика - 3,0%</c:v>
                </c:pt>
                <c:pt idx="3">
                  <c:v>Жилищно-коммунальное хозяйство - 8,2%</c:v>
                </c:pt>
                <c:pt idx="4">
                  <c:v>Образование - 52,7%</c:v>
                </c:pt>
                <c:pt idx="5">
                  <c:v>Культура - 3,1%</c:v>
                </c:pt>
                <c:pt idx="6">
                  <c:v>Здравоохранение - 0,5%</c:v>
                </c:pt>
                <c:pt idx="7">
                  <c:v>Социальная политика - 23,6%</c:v>
                </c:pt>
                <c:pt idx="8">
                  <c:v>Спорт - 0,1%</c:v>
                </c:pt>
                <c:pt idx="9">
                  <c:v>Обслуживание мун. Долга - 1,3%</c:v>
                </c:pt>
                <c:pt idx="10">
                  <c:v>Средства массовой информации - 0,00%</c:v>
                </c:pt>
              </c:strCache>
            </c:strRef>
          </c:cat>
          <c:val>
            <c:numRef>
              <c:f>Sheet1!$B$3:$L$3</c:f>
              <c:numCache>
                <c:formatCode>General</c:formatCode>
                <c:ptCount val="11"/>
              </c:numCache>
            </c:numRef>
          </c:val>
        </c:ser>
      </c:pie3DChart>
      <c:spPr>
        <a:noFill/>
        <a:ln w="25398">
          <a:noFill/>
        </a:ln>
      </c:spPr>
    </c:plotArea>
    <c:legend>
      <c:legendPos val="r"/>
      <c:layout>
        <c:manualLayout>
          <c:xMode val="edge"/>
          <c:yMode val="edge"/>
          <c:x val="0.61837532239055903"/>
          <c:y val="0.14497426400380156"/>
          <c:w val="0.37040155772285555"/>
          <c:h val="0.6897095984829309"/>
        </c:manualLayout>
      </c:layout>
      <c:spPr>
        <a:noFill/>
        <a:ln w="4297">
          <a:noFill/>
          <a:prstDash val="solid"/>
        </a:ln>
      </c:spPr>
      <c:txPr>
        <a:bodyPr/>
        <a:lstStyle/>
        <a:p>
          <a:pPr>
            <a:defRPr sz="1307" b="1" i="0" u="none" strike="noStrike" baseline="0">
              <a:solidFill>
                <a:schemeClr val="tx1"/>
              </a:solidFill>
              <a:latin typeface="Times New Roman" pitchFamily="18" charset="0"/>
              <a:ea typeface="Arial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txPr>
    <a:bodyPr/>
    <a:lstStyle/>
    <a:p>
      <a:pPr>
        <a:defRPr sz="257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4E152C-622C-4AED-A57E-11AA8C4FFEEA}" type="doc">
      <dgm:prSet loTypeId="urn:microsoft.com/office/officeart/2005/8/layout/radial4" loCatId="relationship" qsTypeId="urn:microsoft.com/office/officeart/2005/8/quickstyle/simple1" qsCatId="simple" csTypeId="urn:microsoft.com/office/officeart/2005/8/colors/accent3_4" csCatId="accent3" phldr="1"/>
      <dgm:spPr/>
      <dgm:t>
        <a:bodyPr/>
        <a:lstStyle/>
        <a:p>
          <a:endParaRPr lang="ru-RU"/>
        </a:p>
      </dgm:t>
    </dgm:pt>
    <dgm:pt modelId="{6F66E6C0-EA9B-4027-AD91-52447191C9F1}">
      <dgm:prSet phldrT="[Текст]"/>
      <dgm:spPr/>
      <dgm:t>
        <a:bodyPr/>
        <a:lstStyle/>
        <a:p>
          <a:r>
            <a:rPr lang="ru-RU" dirty="0" smtClean="0"/>
            <a:t>В полном объеме поступают в бюджет</a:t>
          </a:r>
          <a:endParaRPr lang="ru-RU" dirty="0"/>
        </a:p>
      </dgm:t>
    </dgm:pt>
    <dgm:pt modelId="{F79069F6-968F-4DA7-8944-7CF8A38A1B73}" type="parTrans" cxnId="{96F5EA16-EA9C-47A5-84BF-F92970129BF9}">
      <dgm:prSet/>
      <dgm:spPr/>
      <dgm:t>
        <a:bodyPr/>
        <a:lstStyle/>
        <a:p>
          <a:endParaRPr lang="ru-RU"/>
        </a:p>
      </dgm:t>
    </dgm:pt>
    <dgm:pt modelId="{B8F68CBE-C09D-4421-85B5-324EA74FF0D7}" type="sibTrans" cxnId="{96F5EA16-EA9C-47A5-84BF-F92970129BF9}">
      <dgm:prSet/>
      <dgm:spPr/>
      <dgm:t>
        <a:bodyPr/>
        <a:lstStyle/>
        <a:p>
          <a:endParaRPr lang="ru-RU"/>
        </a:p>
      </dgm:t>
    </dgm:pt>
    <dgm:pt modelId="{7CFAA408-BCA8-4CFB-BB07-E989BA4A7C65}">
      <dgm:prSet phldrT="[Текст]"/>
      <dgm:spPr/>
      <dgm:t>
        <a:bodyPr/>
        <a:lstStyle/>
        <a:p>
          <a:r>
            <a:rPr lang="ru-RU" dirty="0" smtClean="0"/>
            <a:t>Земельный налог</a:t>
          </a:r>
          <a:endParaRPr lang="ru-RU" dirty="0"/>
        </a:p>
      </dgm:t>
    </dgm:pt>
    <dgm:pt modelId="{F358D00E-D0FE-4F7A-BA20-1B45FF426FBE}" type="parTrans" cxnId="{9D358AAD-966B-4242-97B2-AB02D4E4EFBD}">
      <dgm:prSet/>
      <dgm:spPr/>
      <dgm:t>
        <a:bodyPr/>
        <a:lstStyle/>
        <a:p>
          <a:endParaRPr lang="ru-RU"/>
        </a:p>
      </dgm:t>
    </dgm:pt>
    <dgm:pt modelId="{59ED8611-B0DF-4CE3-87AB-48CAF8037D55}" type="sibTrans" cxnId="{9D358AAD-966B-4242-97B2-AB02D4E4EFBD}">
      <dgm:prSet/>
      <dgm:spPr/>
      <dgm:t>
        <a:bodyPr/>
        <a:lstStyle/>
        <a:p>
          <a:endParaRPr lang="ru-RU"/>
        </a:p>
      </dgm:t>
    </dgm:pt>
    <dgm:pt modelId="{D9CC8478-54DF-465A-83B3-61B70700257E}">
      <dgm:prSet phldrT="[Текст]"/>
      <dgm:spPr/>
      <dgm:t>
        <a:bodyPr/>
        <a:lstStyle/>
        <a:p>
          <a:r>
            <a:rPr lang="ru-RU" dirty="0" smtClean="0"/>
            <a:t>Налог на имущество физических лиц</a:t>
          </a:r>
          <a:endParaRPr lang="ru-RU" dirty="0"/>
        </a:p>
      </dgm:t>
    </dgm:pt>
    <dgm:pt modelId="{E99A1EEC-0DAC-4DC2-8FC3-431D4CB022C8}" type="parTrans" cxnId="{E13F349E-9B76-4F3D-85A0-C08CF7A12114}">
      <dgm:prSet/>
      <dgm:spPr/>
      <dgm:t>
        <a:bodyPr/>
        <a:lstStyle/>
        <a:p>
          <a:endParaRPr lang="ru-RU"/>
        </a:p>
      </dgm:t>
    </dgm:pt>
    <dgm:pt modelId="{474689FC-23C8-444F-9CEF-382B05F7C55A}" type="sibTrans" cxnId="{E13F349E-9B76-4F3D-85A0-C08CF7A12114}">
      <dgm:prSet/>
      <dgm:spPr/>
      <dgm:t>
        <a:bodyPr/>
        <a:lstStyle/>
        <a:p>
          <a:endParaRPr lang="ru-RU"/>
        </a:p>
      </dgm:t>
    </dgm:pt>
    <dgm:pt modelId="{2EC72E38-671C-4E1C-BCFC-467A7B352855}">
      <dgm:prSet phldrT="[Текст]"/>
      <dgm:spPr/>
      <dgm:t>
        <a:bodyPr/>
        <a:lstStyle/>
        <a:p>
          <a:r>
            <a:rPr lang="ru-RU" dirty="0" smtClean="0"/>
            <a:t>Единый налог на вмененный доход</a:t>
          </a:r>
          <a:endParaRPr lang="ru-RU" dirty="0"/>
        </a:p>
      </dgm:t>
    </dgm:pt>
    <dgm:pt modelId="{02C52BA2-FB47-4C0D-A671-25F7C0339E34}" type="parTrans" cxnId="{106B152E-B7F7-4EDB-80A4-8667C1EC58FF}">
      <dgm:prSet/>
      <dgm:spPr/>
      <dgm:t>
        <a:bodyPr/>
        <a:lstStyle/>
        <a:p>
          <a:endParaRPr lang="ru-RU"/>
        </a:p>
      </dgm:t>
    </dgm:pt>
    <dgm:pt modelId="{4C6DA525-B4E8-48F6-96C2-5FD35C84C0F5}" type="sibTrans" cxnId="{106B152E-B7F7-4EDB-80A4-8667C1EC58FF}">
      <dgm:prSet/>
      <dgm:spPr/>
      <dgm:t>
        <a:bodyPr/>
        <a:lstStyle/>
        <a:p>
          <a:endParaRPr lang="ru-RU"/>
        </a:p>
      </dgm:t>
    </dgm:pt>
    <dgm:pt modelId="{DB8F104C-B400-43CE-8D35-6B5B69509463}" type="pres">
      <dgm:prSet presAssocID="{794E152C-622C-4AED-A57E-11AA8C4FFEEA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142A311-E603-4B02-ADDC-5E994F6447CA}" type="pres">
      <dgm:prSet presAssocID="{6F66E6C0-EA9B-4027-AD91-52447191C9F1}" presName="centerShape" presStyleLbl="node0" presStyleIdx="0" presStyleCnt="1"/>
      <dgm:spPr/>
      <dgm:t>
        <a:bodyPr/>
        <a:lstStyle/>
        <a:p>
          <a:endParaRPr lang="ru-RU"/>
        </a:p>
      </dgm:t>
    </dgm:pt>
    <dgm:pt modelId="{6A52DEE3-6B95-42A7-A408-B93701557EB7}" type="pres">
      <dgm:prSet presAssocID="{F358D00E-D0FE-4F7A-BA20-1B45FF426FBE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A158E11D-93BB-4359-B649-0D0A59557FD8}" type="pres">
      <dgm:prSet presAssocID="{7CFAA408-BCA8-4CFB-BB07-E989BA4A7C6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79DAF17-4B5C-4CA5-9AA1-000AB835084F}" type="pres">
      <dgm:prSet presAssocID="{E99A1EEC-0DAC-4DC2-8FC3-431D4CB022C8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052A8771-621F-4626-92E3-8FC2E83CD52E}" type="pres">
      <dgm:prSet presAssocID="{D9CC8478-54DF-465A-83B3-61B70700257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E1F15D-D206-407B-961A-45E8403C5881}" type="pres">
      <dgm:prSet presAssocID="{02C52BA2-FB47-4C0D-A671-25F7C0339E34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6179B180-63D3-43B2-B983-69F0D552AC70}" type="pres">
      <dgm:prSet presAssocID="{2EC72E38-671C-4E1C-BCFC-467A7B35285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AAACA6F-32EB-4F1E-8CC8-CFD44117C232}" type="presOf" srcId="{F358D00E-D0FE-4F7A-BA20-1B45FF426FBE}" destId="{6A52DEE3-6B95-42A7-A408-B93701557EB7}" srcOrd="0" destOrd="0" presId="urn:microsoft.com/office/officeart/2005/8/layout/radial4"/>
    <dgm:cxn modelId="{11929E27-F994-432D-8301-F1CE9ACD7DE3}" type="presOf" srcId="{6F66E6C0-EA9B-4027-AD91-52447191C9F1}" destId="{1142A311-E603-4B02-ADDC-5E994F6447CA}" srcOrd="0" destOrd="0" presId="urn:microsoft.com/office/officeart/2005/8/layout/radial4"/>
    <dgm:cxn modelId="{106B152E-B7F7-4EDB-80A4-8667C1EC58FF}" srcId="{6F66E6C0-EA9B-4027-AD91-52447191C9F1}" destId="{2EC72E38-671C-4E1C-BCFC-467A7B352855}" srcOrd="2" destOrd="0" parTransId="{02C52BA2-FB47-4C0D-A671-25F7C0339E34}" sibTransId="{4C6DA525-B4E8-48F6-96C2-5FD35C84C0F5}"/>
    <dgm:cxn modelId="{56AF7B89-2E56-44FE-BE67-37FF6673C44F}" type="presOf" srcId="{02C52BA2-FB47-4C0D-A671-25F7C0339E34}" destId="{F6E1F15D-D206-407B-961A-45E8403C5881}" srcOrd="0" destOrd="0" presId="urn:microsoft.com/office/officeart/2005/8/layout/radial4"/>
    <dgm:cxn modelId="{95E1B87E-60FF-4386-B61A-CFC038CEFD45}" type="presOf" srcId="{2EC72E38-671C-4E1C-BCFC-467A7B352855}" destId="{6179B180-63D3-43B2-B983-69F0D552AC70}" srcOrd="0" destOrd="0" presId="urn:microsoft.com/office/officeart/2005/8/layout/radial4"/>
    <dgm:cxn modelId="{E13F349E-9B76-4F3D-85A0-C08CF7A12114}" srcId="{6F66E6C0-EA9B-4027-AD91-52447191C9F1}" destId="{D9CC8478-54DF-465A-83B3-61B70700257E}" srcOrd="1" destOrd="0" parTransId="{E99A1EEC-0DAC-4DC2-8FC3-431D4CB022C8}" sibTransId="{474689FC-23C8-444F-9CEF-382B05F7C55A}"/>
    <dgm:cxn modelId="{96F5EA16-EA9C-47A5-84BF-F92970129BF9}" srcId="{794E152C-622C-4AED-A57E-11AA8C4FFEEA}" destId="{6F66E6C0-EA9B-4027-AD91-52447191C9F1}" srcOrd="0" destOrd="0" parTransId="{F79069F6-968F-4DA7-8944-7CF8A38A1B73}" sibTransId="{B8F68CBE-C09D-4421-85B5-324EA74FF0D7}"/>
    <dgm:cxn modelId="{061AF843-612B-481B-A37B-551531471256}" type="presOf" srcId="{D9CC8478-54DF-465A-83B3-61B70700257E}" destId="{052A8771-621F-4626-92E3-8FC2E83CD52E}" srcOrd="0" destOrd="0" presId="urn:microsoft.com/office/officeart/2005/8/layout/radial4"/>
    <dgm:cxn modelId="{E074C3B1-44D7-4909-940E-DC20CD171B22}" type="presOf" srcId="{7CFAA408-BCA8-4CFB-BB07-E989BA4A7C65}" destId="{A158E11D-93BB-4359-B649-0D0A59557FD8}" srcOrd="0" destOrd="0" presId="urn:microsoft.com/office/officeart/2005/8/layout/radial4"/>
    <dgm:cxn modelId="{9D358AAD-966B-4242-97B2-AB02D4E4EFBD}" srcId="{6F66E6C0-EA9B-4027-AD91-52447191C9F1}" destId="{7CFAA408-BCA8-4CFB-BB07-E989BA4A7C65}" srcOrd="0" destOrd="0" parTransId="{F358D00E-D0FE-4F7A-BA20-1B45FF426FBE}" sibTransId="{59ED8611-B0DF-4CE3-87AB-48CAF8037D55}"/>
    <dgm:cxn modelId="{E430E718-448E-4E4C-B2F7-7052225F9C95}" type="presOf" srcId="{794E152C-622C-4AED-A57E-11AA8C4FFEEA}" destId="{DB8F104C-B400-43CE-8D35-6B5B69509463}" srcOrd="0" destOrd="0" presId="urn:microsoft.com/office/officeart/2005/8/layout/radial4"/>
    <dgm:cxn modelId="{0F0B27C7-B4D6-49D1-BBBE-8E39A10DBCD5}" type="presOf" srcId="{E99A1EEC-0DAC-4DC2-8FC3-431D4CB022C8}" destId="{D79DAF17-4B5C-4CA5-9AA1-000AB835084F}" srcOrd="0" destOrd="0" presId="urn:microsoft.com/office/officeart/2005/8/layout/radial4"/>
    <dgm:cxn modelId="{46E7C93E-7F84-4087-8792-93E6F02FA694}" type="presParOf" srcId="{DB8F104C-B400-43CE-8D35-6B5B69509463}" destId="{1142A311-E603-4B02-ADDC-5E994F6447CA}" srcOrd="0" destOrd="0" presId="urn:microsoft.com/office/officeart/2005/8/layout/radial4"/>
    <dgm:cxn modelId="{9CBE3C05-4B27-4F3F-AEBC-DFE744E2FA36}" type="presParOf" srcId="{DB8F104C-B400-43CE-8D35-6B5B69509463}" destId="{6A52DEE3-6B95-42A7-A408-B93701557EB7}" srcOrd="1" destOrd="0" presId="urn:microsoft.com/office/officeart/2005/8/layout/radial4"/>
    <dgm:cxn modelId="{8D2EB3A3-9251-4C45-909D-0B192E9DB63E}" type="presParOf" srcId="{DB8F104C-B400-43CE-8D35-6B5B69509463}" destId="{A158E11D-93BB-4359-B649-0D0A59557FD8}" srcOrd="2" destOrd="0" presId="urn:microsoft.com/office/officeart/2005/8/layout/radial4"/>
    <dgm:cxn modelId="{4BD4B596-A547-408E-A1C2-C65C89E32628}" type="presParOf" srcId="{DB8F104C-B400-43CE-8D35-6B5B69509463}" destId="{D79DAF17-4B5C-4CA5-9AA1-000AB835084F}" srcOrd="3" destOrd="0" presId="urn:microsoft.com/office/officeart/2005/8/layout/radial4"/>
    <dgm:cxn modelId="{5BE5C75E-A8E6-4C71-A4D3-3CF0C74F58BD}" type="presParOf" srcId="{DB8F104C-B400-43CE-8D35-6B5B69509463}" destId="{052A8771-621F-4626-92E3-8FC2E83CD52E}" srcOrd="4" destOrd="0" presId="urn:microsoft.com/office/officeart/2005/8/layout/radial4"/>
    <dgm:cxn modelId="{C4358EA3-67D2-4750-AEB1-E37AAFCCFF8D}" type="presParOf" srcId="{DB8F104C-B400-43CE-8D35-6B5B69509463}" destId="{F6E1F15D-D206-407B-961A-45E8403C5881}" srcOrd="5" destOrd="0" presId="urn:microsoft.com/office/officeart/2005/8/layout/radial4"/>
    <dgm:cxn modelId="{2739CB57-1896-4FA6-8580-6AD92B9942C2}" type="presParOf" srcId="{DB8F104C-B400-43CE-8D35-6B5B69509463}" destId="{6179B180-63D3-43B2-B983-69F0D552AC7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142A311-E603-4B02-ADDC-5E994F6447CA}">
      <dsp:nvSpPr>
        <dsp:cNvPr id="0" name=""/>
        <dsp:cNvSpPr/>
      </dsp:nvSpPr>
      <dsp:spPr>
        <a:xfrm>
          <a:off x="2970569" y="3039247"/>
          <a:ext cx="2459941" cy="2459941"/>
        </a:xfrm>
        <a:prstGeom prst="ellipse">
          <a:avLst/>
        </a:prstGeom>
        <a:solidFill>
          <a:schemeClr val="accent3">
            <a:shade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В полном объеме поступают в бюджет</a:t>
          </a:r>
          <a:endParaRPr lang="ru-RU" sz="2800" kern="1200" dirty="0"/>
        </a:p>
      </dsp:txBody>
      <dsp:txXfrm>
        <a:off x="2970569" y="3039247"/>
        <a:ext cx="2459941" cy="2459941"/>
      </dsp:txXfrm>
    </dsp:sp>
    <dsp:sp modelId="{6A52DEE3-6B95-42A7-A408-B93701557EB7}">
      <dsp:nvSpPr>
        <dsp:cNvPr id="0" name=""/>
        <dsp:cNvSpPr/>
      </dsp:nvSpPr>
      <dsp:spPr>
        <a:xfrm rot="12900000">
          <a:off x="1290688" y="2576927"/>
          <a:ext cx="1987271" cy="701083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58E11D-93BB-4359-B649-0D0A59557FD8}">
      <dsp:nvSpPr>
        <dsp:cNvPr id="0" name=""/>
        <dsp:cNvSpPr/>
      </dsp:nvSpPr>
      <dsp:spPr>
        <a:xfrm>
          <a:off x="301913" y="1422765"/>
          <a:ext cx="2336944" cy="1869555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Земельный налог</a:t>
          </a:r>
          <a:endParaRPr lang="ru-RU" sz="3000" kern="1200" dirty="0"/>
        </a:p>
      </dsp:txBody>
      <dsp:txXfrm>
        <a:off x="301913" y="1422765"/>
        <a:ext cx="2336944" cy="1869555"/>
      </dsp:txXfrm>
    </dsp:sp>
    <dsp:sp modelId="{D79DAF17-4B5C-4CA5-9AA1-000AB835084F}">
      <dsp:nvSpPr>
        <dsp:cNvPr id="0" name=""/>
        <dsp:cNvSpPr/>
      </dsp:nvSpPr>
      <dsp:spPr>
        <a:xfrm rot="16200000">
          <a:off x="3206904" y="1579408"/>
          <a:ext cx="1987271" cy="701083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271125"/>
            <a:satOff val="995"/>
            <a:lumOff val="1804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2A8771-621F-4626-92E3-8FC2E83CD52E}">
      <dsp:nvSpPr>
        <dsp:cNvPr id="0" name=""/>
        <dsp:cNvSpPr/>
      </dsp:nvSpPr>
      <dsp:spPr>
        <a:xfrm>
          <a:off x="3032067" y="1537"/>
          <a:ext cx="2336944" cy="1869555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257518"/>
            <a:satOff val="14706"/>
            <a:lumOff val="262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Налог на имущество физических лиц</a:t>
          </a:r>
          <a:endParaRPr lang="ru-RU" sz="3000" kern="1200" dirty="0"/>
        </a:p>
      </dsp:txBody>
      <dsp:txXfrm>
        <a:off x="3032067" y="1537"/>
        <a:ext cx="2336944" cy="1869555"/>
      </dsp:txXfrm>
    </dsp:sp>
    <dsp:sp modelId="{F6E1F15D-D206-407B-961A-45E8403C5881}">
      <dsp:nvSpPr>
        <dsp:cNvPr id="0" name=""/>
        <dsp:cNvSpPr/>
      </dsp:nvSpPr>
      <dsp:spPr>
        <a:xfrm rot="19500000">
          <a:off x="5123120" y="2576927"/>
          <a:ext cx="1987271" cy="701083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shade val="90000"/>
            <a:hueOff val="271125"/>
            <a:satOff val="995"/>
            <a:lumOff val="1804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79B180-63D3-43B2-B983-69F0D552AC70}">
      <dsp:nvSpPr>
        <dsp:cNvPr id="0" name=""/>
        <dsp:cNvSpPr/>
      </dsp:nvSpPr>
      <dsp:spPr>
        <a:xfrm>
          <a:off x="5762222" y="1422765"/>
          <a:ext cx="2336944" cy="1869555"/>
        </a:xfrm>
        <a:prstGeom prst="roundRect">
          <a:avLst>
            <a:gd name="adj" fmla="val 10000"/>
          </a:avLst>
        </a:prstGeom>
        <a:solidFill>
          <a:schemeClr val="accent3">
            <a:shade val="50000"/>
            <a:hueOff val="257518"/>
            <a:satOff val="14706"/>
            <a:lumOff val="2626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Единый налог на вмененный доход</a:t>
          </a:r>
          <a:endParaRPr lang="ru-RU" sz="3000" kern="1200" dirty="0"/>
        </a:p>
      </dsp:txBody>
      <dsp:txXfrm>
        <a:off x="5762222" y="1422765"/>
        <a:ext cx="2336944" cy="18695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9622E3F-6559-4190-9DC6-45A3F2C0D95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93067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D2FBD26-583E-45D3-AC69-45BC89A90F1E}" type="slidenum">
              <a:rPr lang="ru-RU" altLang="ru-RU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056830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3968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914ED0C-768A-4E92-B755-00A99240F916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82559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5D41C7D-CBB6-4228-88E5-7AE26897D7C2}" type="slidenum">
              <a:rPr lang="ru-RU" altLang="ru-RU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526463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2EB7D81-E147-472F-AFAA-831C2122D318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99403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BB1EE-AC13-4CEC-9EB2-B8678AB207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747219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B95D10-E317-45A5-BEF4-D386E6099D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484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3EF5E-5E33-4631-93BA-9F25AC4709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083100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F1C290-6E0D-4A97-928C-407D11737B7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3196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707C60DB-E648-49FD-AF6D-98A968F41E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7297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3DE32B-26B9-43A0-84D2-A4073BBD89B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436004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CEFAD08A-E94D-4D9D-90E7-D840865BFBE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350335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968E5-DD22-456C-B3C1-FA9C8279D2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734801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663FD4-AA10-45B8-9B6A-F1CDD74CE48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149216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158642-2339-4AF5-B71B-846CD2B800B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64954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B6E4C9-458F-484E-9D89-B52ABFCB9F2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76889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69877F-B828-45FA-B5EA-CC7E9BC54EF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13663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08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fld id="{4E427071-62F1-4FBF-8BB3-5FE34214B64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1" r:id="rId1"/>
    <p:sldLayoutId id="2147484152" r:id="rId2"/>
    <p:sldLayoutId id="2147484162" r:id="rId3"/>
    <p:sldLayoutId id="2147484153" r:id="rId4"/>
    <p:sldLayoutId id="2147484154" r:id="rId5"/>
    <p:sldLayoutId id="2147484155" r:id="rId6"/>
    <p:sldLayoutId id="2147484156" r:id="rId7"/>
    <p:sldLayoutId id="2147484157" r:id="rId8"/>
    <p:sldLayoutId id="2147484163" r:id="rId9"/>
    <p:sldLayoutId id="2147484158" r:id="rId10"/>
    <p:sldLayoutId id="2147484159" r:id="rId11"/>
    <p:sldLayoutId id="2147484160" r:id="rId12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381000" y="457200"/>
            <a:ext cx="830580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ru-RU" altLang="ru-RU" sz="3600" dirty="0" smtClean="0">
              <a:solidFill>
                <a:srgbClr val="3319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ru-RU" altLang="ru-RU" sz="3600" dirty="0" smtClean="0">
              <a:solidFill>
                <a:srgbClr val="3319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ru-RU" altLang="ru-RU" sz="3600" smtClean="0">
              <a:solidFill>
                <a:srgbClr val="3319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ru-RU" altLang="ru-RU" sz="3600" dirty="0">
              <a:solidFill>
                <a:srgbClr val="3319D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ru-RU" altLang="ru-RU" sz="3600" dirty="0">
                <a:solidFill>
                  <a:srgbClr val="3319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ИСПОЛНЕНИИ БЮДЖЕТА ГОРОДА БАТАЙСКА ЗА </a:t>
            </a:r>
            <a:r>
              <a:rPr lang="ru-RU" altLang="ru-RU" sz="3600" dirty="0" smtClean="0">
                <a:solidFill>
                  <a:srgbClr val="3319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</a:t>
            </a:r>
            <a:r>
              <a:rPr lang="ru-RU" altLang="ru-RU" sz="3600" dirty="0">
                <a:solidFill>
                  <a:srgbClr val="3319D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81000" y="354449"/>
            <a:ext cx="8534400" cy="95410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ОСНОВНЫЕ ПАРАМЕТРЫ БЮДЖЕТА ГОРОДА БАТАЙСКА ЗА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2017 </a:t>
            </a: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99143" y="1981200"/>
          <a:ext cx="8534400" cy="3208020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6477000"/>
                <a:gridCol w="2057400"/>
              </a:tblGrid>
              <a:tr h="609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БЮДЖЕТА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2 407,1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482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 них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4360">
                <a:tc>
                  <a:txBody>
                    <a:bodyPr/>
                    <a:lstStyle/>
                    <a:p>
                      <a:pPr marL="457200" indent="-4572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847,9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457200" indent="-457200" algn="l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1 559,2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296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БЮДЖЕТА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2 459,2</a:t>
                      </a:r>
                      <a:endParaRPr lang="ru-RU" sz="28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44463" marR="44463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7391400" y="1529836"/>
            <a:ext cx="11176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ru-RU" b="1" dirty="0">
                <a:ln w="12700">
                  <a:solidFill>
                    <a:schemeClr val="tx2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rebuchet MS"/>
              </a:rPr>
              <a:t>Млн.руб</a:t>
            </a:r>
            <a:endParaRPr lang="ru-RU" b="1" dirty="0">
              <a:ln w="12700">
                <a:solidFill>
                  <a:schemeClr val="tx2">
                    <a:lumMod val="50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</a:endParaRPr>
          </a:p>
        </p:txBody>
      </p:sp>
      <p:grpSp>
        <p:nvGrpSpPr>
          <p:cNvPr id="8197" name="Группа 61"/>
          <p:cNvGrpSpPr>
            <a:grpSpLocks/>
          </p:cNvGrpSpPr>
          <p:nvPr/>
        </p:nvGrpSpPr>
        <p:grpSpPr bwMode="auto">
          <a:xfrm>
            <a:off x="-307975" y="5643563"/>
            <a:ext cx="9451975" cy="1112837"/>
            <a:chOff x="-333412" y="5643554"/>
            <a:chExt cx="10239412" cy="1112593"/>
          </a:xfrm>
        </p:grpSpPr>
        <p:grpSp>
          <p:nvGrpSpPr>
            <p:cNvPr id="8198" name="Группа 20"/>
            <p:cNvGrpSpPr>
              <a:grpSpLocks/>
            </p:cNvGrpSpPr>
            <p:nvPr/>
          </p:nvGrpSpPr>
          <p:grpSpPr bwMode="auto">
            <a:xfrm>
              <a:off x="-333412" y="6214927"/>
              <a:ext cx="10239412" cy="461819"/>
              <a:chOff x="-333412" y="6214660"/>
              <a:chExt cx="10239412" cy="461567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 bwMode="auto">
              <a:xfrm>
                <a:off x="220" y="6214660"/>
                <a:ext cx="9905780" cy="0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0" name="TextBox 9"/>
              <p:cNvSpPr txBox="1"/>
              <p:nvPr/>
            </p:nvSpPr>
            <p:spPr>
              <a:xfrm>
                <a:off x="-333412" y="6214814"/>
                <a:ext cx="9906000" cy="461413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marL="1257300" algn="ctr" eaLnBrk="1" hangingPunct="1">
                  <a:defRPr/>
                </a:pPr>
                <a:r>
                  <a:rPr lang="ru-RU" sz="2400" b="1" dirty="0">
                    <a:ln w="11430"/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" pitchFamily="18" charset="0"/>
                    <a:cs typeface="Times New Roman" pitchFamily="18" charset="0"/>
                  </a:rPr>
                  <a:t>Администрация города Батайска</a:t>
                </a:r>
              </a:p>
            </p:txBody>
          </p:sp>
        </p:grpSp>
        <p:pic>
          <p:nvPicPr>
            <p:cNvPr id="8" name="Picture 13" descr="F:\Документы\АРО\Выборы мэра г.Батайска 2013\Отчет мэра 2012\logo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37546" y="5643554"/>
              <a:ext cx="785928" cy="111259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19"/>
          <p:cNvSpPr>
            <a:spLocks noChangeArrowheads="1"/>
          </p:cNvSpPr>
          <p:nvPr/>
        </p:nvSpPr>
        <p:spPr bwMode="ltGray">
          <a:xfrm>
            <a:off x="5867400" y="1905000"/>
            <a:ext cx="2176463" cy="2819400"/>
          </a:xfrm>
          <a:prstGeom prst="can">
            <a:avLst>
              <a:gd name="adj" fmla="val 14477"/>
            </a:avLst>
          </a:prstGeom>
          <a:solidFill>
            <a:srgbClr val="92D050"/>
          </a:solidFill>
          <a:ln w="9525">
            <a:solidFill>
              <a:srgbClr val="F8F8F8">
                <a:alpha val="14902"/>
              </a:srgbClr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6" name="TextBox 35"/>
          <p:cNvSpPr txBox="1"/>
          <p:nvPr/>
        </p:nvSpPr>
        <p:spPr>
          <a:xfrm>
            <a:off x="0" y="214290"/>
            <a:ext cx="9144000" cy="10772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Бюджет города Батайска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i="1" dirty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доходы 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6096000" y="5105400"/>
            <a:ext cx="1671638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2017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год</a:t>
            </a:r>
          </a:p>
        </p:txBody>
      </p:sp>
      <p:sp>
        <p:nvSpPr>
          <p:cNvPr id="9221" name="AutoShape 19"/>
          <p:cNvSpPr>
            <a:spLocks noChangeArrowheads="1"/>
          </p:cNvSpPr>
          <p:nvPr/>
        </p:nvSpPr>
        <p:spPr bwMode="ltGray">
          <a:xfrm>
            <a:off x="1295400" y="2286000"/>
            <a:ext cx="2176463" cy="2857500"/>
          </a:xfrm>
          <a:prstGeom prst="can">
            <a:avLst>
              <a:gd name="adj" fmla="val 23809"/>
            </a:avLst>
          </a:prstGeom>
          <a:solidFill>
            <a:srgbClr val="FF0000"/>
          </a:solidFill>
          <a:ln w="9525">
            <a:solidFill>
              <a:srgbClr val="F8F8F8">
                <a:alpha val="14902"/>
              </a:srgbClr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sp>
        <p:nvSpPr>
          <p:cNvPr id="30" name="TextBox 29"/>
          <p:cNvSpPr txBox="1"/>
          <p:nvPr/>
        </p:nvSpPr>
        <p:spPr bwMode="auto">
          <a:xfrm>
            <a:off x="1341438" y="2857500"/>
            <a:ext cx="2109787" cy="1138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4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2370,5</a:t>
            </a:r>
            <a:endParaRPr lang="ru-RU" sz="4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млн. рублей</a:t>
            </a:r>
          </a:p>
        </p:txBody>
      </p:sp>
      <p:sp>
        <p:nvSpPr>
          <p:cNvPr id="32" name="TextBox 31"/>
          <p:cNvSpPr txBox="1"/>
          <p:nvPr/>
        </p:nvSpPr>
        <p:spPr bwMode="auto">
          <a:xfrm>
            <a:off x="5803250" y="2643188"/>
            <a:ext cx="2071401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2459,2</a:t>
            </a:r>
            <a:endParaRPr lang="ru-RU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ial" charset="0"/>
            </a:endParaRPr>
          </a:p>
          <a:p>
            <a:pPr algn="ctr" eaLnBrk="1" hangingPunct="1"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млн. рублей</a:t>
            </a:r>
          </a:p>
        </p:txBody>
      </p:sp>
      <p:grpSp>
        <p:nvGrpSpPr>
          <p:cNvPr id="9224" name="Группа 22"/>
          <p:cNvGrpSpPr>
            <a:grpSpLocks/>
          </p:cNvGrpSpPr>
          <p:nvPr/>
        </p:nvGrpSpPr>
        <p:grpSpPr bwMode="auto">
          <a:xfrm rot="20914432">
            <a:off x="3574912" y="3415413"/>
            <a:ext cx="2263775" cy="930275"/>
            <a:chOff x="2710646" y="2499417"/>
            <a:chExt cx="2208626" cy="929918"/>
          </a:xfrm>
        </p:grpSpPr>
        <p:sp>
          <p:nvSpPr>
            <p:cNvPr id="29" name="Стрелка вправо 28"/>
            <p:cNvSpPr/>
            <p:nvPr/>
          </p:nvSpPr>
          <p:spPr>
            <a:xfrm rot="20549135">
              <a:off x="2735363" y="2499417"/>
              <a:ext cx="2183909" cy="929918"/>
            </a:xfrm>
            <a:prstGeom prst="rightArrow">
              <a:avLst>
                <a:gd name="adj1" fmla="val 50000"/>
                <a:gd name="adj2" fmla="val 89341"/>
              </a:avLst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7" name="TextBox 21"/>
            <p:cNvSpPr txBox="1">
              <a:spLocks noChangeArrowheads="1"/>
            </p:cNvSpPr>
            <p:nvPr/>
          </p:nvSpPr>
          <p:spPr bwMode="auto">
            <a:xfrm rot="20621961">
              <a:off x="2697088" y="2674146"/>
              <a:ext cx="1841554" cy="7093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defRPr/>
              </a:pPr>
              <a:r>
                <a:rPr lang="ru-RU" sz="40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charset="0"/>
                </a:rPr>
                <a:t>3,7%</a:t>
              </a:r>
              <a:endPara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 bwMode="auto">
          <a:xfrm>
            <a:off x="1423988" y="5191125"/>
            <a:ext cx="1771650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 </a:t>
            </a: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2016 </a:t>
            </a:r>
            <a:r>
              <a:rPr lang="ru-RU" sz="2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ial" charset="0"/>
              </a:rPr>
              <a:t>год</a:t>
            </a:r>
          </a:p>
        </p:txBody>
      </p:sp>
      <p:grpSp>
        <p:nvGrpSpPr>
          <p:cNvPr id="9226" name="Группа 18"/>
          <p:cNvGrpSpPr>
            <a:grpSpLocks/>
          </p:cNvGrpSpPr>
          <p:nvPr/>
        </p:nvGrpSpPr>
        <p:grpSpPr bwMode="auto">
          <a:xfrm>
            <a:off x="-307975" y="5643563"/>
            <a:ext cx="9451975" cy="1112837"/>
            <a:chOff x="-333412" y="5643554"/>
            <a:chExt cx="10239412" cy="1112593"/>
          </a:xfrm>
        </p:grpSpPr>
        <p:grpSp>
          <p:nvGrpSpPr>
            <p:cNvPr id="9227" name="Группа 20"/>
            <p:cNvGrpSpPr>
              <a:grpSpLocks/>
            </p:cNvGrpSpPr>
            <p:nvPr/>
          </p:nvGrpSpPr>
          <p:grpSpPr bwMode="auto">
            <a:xfrm>
              <a:off x="-333412" y="6214927"/>
              <a:ext cx="10239412" cy="461819"/>
              <a:chOff x="-333412" y="6214660"/>
              <a:chExt cx="10239412" cy="461567"/>
            </a:xfrm>
          </p:grpSpPr>
          <p:cxnSp>
            <p:nvCxnSpPr>
              <p:cNvPr id="25" name="Прямая соединительная линия 24"/>
              <p:cNvCxnSpPr/>
              <p:nvPr/>
            </p:nvCxnSpPr>
            <p:spPr bwMode="auto">
              <a:xfrm>
                <a:off x="220" y="6214660"/>
                <a:ext cx="9905780" cy="0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23" name="TextBox 22"/>
              <p:cNvSpPr txBox="1"/>
              <p:nvPr/>
            </p:nvSpPr>
            <p:spPr>
              <a:xfrm>
                <a:off x="-333412" y="6214814"/>
                <a:ext cx="9906000" cy="461413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marL="1257300" algn="ctr" eaLnBrk="1" hangingPunct="1">
                  <a:defRPr/>
                </a:pPr>
                <a:r>
                  <a:rPr lang="ru-RU" sz="2400" b="1" dirty="0">
                    <a:ln w="11430"/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" pitchFamily="18" charset="0"/>
                    <a:cs typeface="Times New Roman" pitchFamily="18" charset="0"/>
                  </a:rPr>
                  <a:t>Администрация города Батайска</a:t>
                </a:r>
              </a:p>
            </p:txBody>
          </p:sp>
        </p:grpSp>
        <p:pic>
          <p:nvPicPr>
            <p:cNvPr id="21" name="Picture 13" descr="F:\Документы\АРО\Выборы мэра г.Батайска 2013\Отчет мэра 2012\logo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37546" y="5643554"/>
              <a:ext cx="785928" cy="111259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Заголовок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graphicFrame>
        <p:nvGraphicFramePr>
          <p:cNvPr id="2" name="Object 4"/>
          <p:cNvGraphicFramePr>
            <a:graphicFrameLocks noGrp="1" noChangeAspect="1"/>
          </p:cNvGraphicFramePr>
          <p:nvPr>
            <p:ph type="chart" idx="1"/>
          </p:nvPr>
        </p:nvGraphicFramePr>
        <p:xfrm>
          <a:off x="436563" y="1808163"/>
          <a:ext cx="8220075" cy="4408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28" name="Прямоугольник 4"/>
          <p:cNvSpPr>
            <a:spLocks noChangeArrowheads="1"/>
          </p:cNvSpPr>
          <p:nvPr/>
        </p:nvSpPr>
        <p:spPr bwMode="auto">
          <a:xfrm>
            <a:off x="762000" y="533400"/>
            <a:ext cx="8610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600" dirty="0">
                <a:latin typeface="Arial Black" panose="020B0A04020102020204" pitchFamily="34" charset="0"/>
              </a:rPr>
              <a:t>Структура доходов бюджета города Батайска за </a:t>
            </a:r>
            <a:r>
              <a:rPr lang="ru-RU" altLang="ru-RU" sz="3600" dirty="0" smtClean="0">
                <a:latin typeface="Arial Black" panose="020B0A04020102020204" pitchFamily="34" charset="0"/>
              </a:rPr>
              <a:t>2017 </a:t>
            </a:r>
            <a:r>
              <a:rPr lang="ru-RU" altLang="ru-RU" sz="3600" dirty="0">
                <a:latin typeface="Arial Black" panose="020B0A04020102020204" pitchFamily="34" charset="0"/>
              </a:rPr>
              <a:t>год</a:t>
            </a:r>
            <a:endParaRPr lang="ru-RU" altLang="ru-RU" sz="36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38400" y="2840038"/>
            <a:ext cx="12192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 sz="1342" b="1" i="0" u="none" strike="noStrike" kern="1200" baseline="0"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defRPr>
            </a:pPr>
            <a:r>
              <a:rPr lang="ru-RU" sz="32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rPr>
              <a:t>65</a:t>
            </a:r>
            <a:r>
              <a:rPr lang="en-US" sz="32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rPr>
              <a:t>%</a:t>
            </a:r>
            <a:endParaRPr lang="en-US" sz="3200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000000"/>
              </a:solidFill>
              <a:latin typeface="Arial Black" pitchFamily="34" charset="0"/>
              <a:ea typeface="Arial"/>
              <a:cs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87201" y="3429000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 sz="1342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 sz="28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rPr>
              <a:t>7</a:t>
            </a:r>
            <a:r>
              <a:rPr lang="en-US" sz="2800" b="1" dirty="0" smtClean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rPr>
              <a:t>%</a:t>
            </a:r>
            <a:endParaRPr lang="en-US" sz="2800" b="1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rgbClr val="000000"/>
              </a:solidFill>
              <a:latin typeface="Arial Black" pitchFamily="34" charset="0"/>
              <a:ea typeface="Arial"/>
              <a:cs typeface="Arial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867400" y="2590800"/>
            <a:ext cx="10246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>
              <a:defRPr sz="1342" b="1" i="0" u="none" strike="noStrike" kern="1200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ru-RU" sz="2800" b="1" dirty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rPr>
              <a:t>28</a:t>
            </a:r>
            <a:r>
              <a:rPr lang="en-US" sz="2800" b="1" dirty="0">
                <a:ln>
                  <a:solidFill>
                    <a:schemeClr val="bg1"/>
                  </a:solidFill>
                </a:ln>
                <a:solidFill>
                  <a:srgbClr val="000000"/>
                </a:solidFill>
                <a:latin typeface="Arial Black" pitchFamily="34" charset="0"/>
                <a:ea typeface="Arial"/>
                <a:cs typeface="Arial"/>
              </a:rPr>
              <a:t>%</a:t>
            </a:r>
          </a:p>
        </p:txBody>
      </p:sp>
      <p:grpSp>
        <p:nvGrpSpPr>
          <p:cNvPr id="1032" name="Группа 61"/>
          <p:cNvGrpSpPr>
            <a:grpSpLocks/>
          </p:cNvGrpSpPr>
          <p:nvPr/>
        </p:nvGrpSpPr>
        <p:grpSpPr bwMode="auto">
          <a:xfrm>
            <a:off x="-307975" y="5643563"/>
            <a:ext cx="9451975" cy="1112837"/>
            <a:chOff x="-333412" y="5643554"/>
            <a:chExt cx="10239412" cy="1112593"/>
          </a:xfrm>
        </p:grpSpPr>
        <p:grpSp>
          <p:nvGrpSpPr>
            <p:cNvPr id="1033" name="Группа 20"/>
            <p:cNvGrpSpPr>
              <a:grpSpLocks/>
            </p:cNvGrpSpPr>
            <p:nvPr/>
          </p:nvGrpSpPr>
          <p:grpSpPr bwMode="auto">
            <a:xfrm>
              <a:off x="-333412" y="6214927"/>
              <a:ext cx="10239412" cy="461819"/>
              <a:chOff x="-333412" y="6214660"/>
              <a:chExt cx="10239412" cy="461567"/>
            </a:xfrm>
          </p:grpSpPr>
          <p:cxnSp>
            <p:nvCxnSpPr>
              <p:cNvPr id="17" name="Прямая соединительная линия 16"/>
              <p:cNvCxnSpPr/>
              <p:nvPr/>
            </p:nvCxnSpPr>
            <p:spPr bwMode="auto">
              <a:xfrm>
                <a:off x="220" y="6214660"/>
                <a:ext cx="9905780" cy="0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-333412" y="6214814"/>
                <a:ext cx="9906000" cy="461413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marL="1257300" algn="ctr" eaLnBrk="1" hangingPunct="1">
                  <a:defRPr/>
                </a:pPr>
                <a:r>
                  <a:rPr lang="ru-RU" sz="2400" b="1" dirty="0">
                    <a:ln w="11430"/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" pitchFamily="18" charset="0"/>
                    <a:cs typeface="Times New Roman" pitchFamily="18" charset="0"/>
                  </a:rPr>
                  <a:t>Администрация города Батайска</a:t>
                </a:r>
              </a:p>
            </p:txBody>
          </p:sp>
        </p:grpSp>
        <p:pic>
          <p:nvPicPr>
            <p:cNvPr id="13" name="Picture 13" descr="F:\Документы\АРО\Выборы мэра г.Батайска 2013\Отчет мэра 2012\logo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7546" y="5643554"/>
              <a:ext cx="785928" cy="111259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 smtClean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4294967295"/>
          </p:nvPr>
        </p:nvGraphicFramePr>
        <p:xfrm>
          <a:off x="457200" y="285729"/>
          <a:ext cx="8401080" cy="55007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pSp>
        <p:nvGrpSpPr>
          <p:cNvPr id="10244" name="Группа 22"/>
          <p:cNvGrpSpPr>
            <a:grpSpLocks/>
          </p:cNvGrpSpPr>
          <p:nvPr/>
        </p:nvGrpSpPr>
        <p:grpSpPr bwMode="auto">
          <a:xfrm>
            <a:off x="-307975" y="5643563"/>
            <a:ext cx="9451975" cy="1112837"/>
            <a:chOff x="-333412" y="5643554"/>
            <a:chExt cx="10239412" cy="1112593"/>
          </a:xfrm>
        </p:grpSpPr>
        <p:grpSp>
          <p:nvGrpSpPr>
            <p:cNvPr id="10245" name="Группа 20"/>
            <p:cNvGrpSpPr>
              <a:grpSpLocks/>
            </p:cNvGrpSpPr>
            <p:nvPr/>
          </p:nvGrpSpPr>
          <p:grpSpPr bwMode="auto">
            <a:xfrm>
              <a:off x="-333412" y="6214928"/>
              <a:ext cx="10239412" cy="461818"/>
              <a:chOff x="-333412" y="6214661"/>
              <a:chExt cx="10239412" cy="461566"/>
            </a:xfrm>
          </p:grpSpPr>
          <p:cxnSp>
            <p:nvCxnSpPr>
              <p:cNvPr id="11" name="Прямая соединительная линия 10"/>
              <p:cNvCxnSpPr/>
              <p:nvPr/>
            </p:nvCxnSpPr>
            <p:spPr bwMode="auto">
              <a:xfrm>
                <a:off x="220" y="6214661"/>
                <a:ext cx="9905780" cy="0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9" name="TextBox 8"/>
              <p:cNvSpPr txBox="1"/>
              <p:nvPr/>
            </p:nvSpPr>
            <p:spPr>
              <a:xfrm>
                <a:off x="-333412" y="6214814"/>
                <a:ext cx="9906000" cy="461413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marL="1257300" algn="ctr" eaLnBrk="1" hangingPunct="1">
                  <a:defRPr/>
                </a:pPr>
                <a:r>
                  <a:rPr lang="ru-RU" sz="2400" b="1" dirty="0">
                    <a:ln w="11430"/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" pitchFamily="18" charset="0"/>
                    <a:cs typeface="Times New Roman" pitchFamily="18" charset="0"/>
                  </a:rPr>
                  <a:t>Администрация города Батайска</a:t>
                </a:r>
              </a:p>
            </p:txBody>
          </p:sp>
        </p:grpSp>
        <p:pic>
          <p:nvPicPr>
            <p:cNvPr id="7" name="Picture 13" descr="F:\Документы\АРО\Выборы мэра г.Батайска 2013\Отчет мэра 2012\logo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37546" y="5643554"/>
              <a:ext cx="785928" cy="111259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152400"/>
            <a:ext cx="6629400" cy="903288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</a:pPr>
            <a:r>
              <a:rPr lang="ru-RU" altLang="ru-RU" sz="2800" dirty="0" smtClean="0">
                <a:latin typeface="Arial Black" panose="020B0A04020102020204" pitchFamily="34" charset="0"/>
              </a:rPr>
              <a:t>Структура расходов бюджета города Батайска за 2017 год</a:t>
            </a:r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/>
        </p:nvGraphicFramePr>
        <p:xfrm>
          <a:off x="-23813" y="457200"/>
          <a:ext cx="8774113" cy="5626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2052" name="Группа 61"/>
          <p:cNvGrpSpPr>
            <a:grpSpLocks/>
          </p:cNvGrpSpPr>
          <p:nvPr/>
        </p:nvGrpSpPr>
        <p:grpSpPr bwMode="auto">
          <a:xfrm>
            <a:off x="-307975" y="5745163"/>
            <a:ext cx="9451975" cy="1112837"/>
            <a:chOff x="-333412" y="5643554"/>
            <a:chExt cx="10239412" cy="1112593"/>
          </a:xfrm>
        </p:grpSpPr>
        <p:grpSp>
          <p:nvGrpSpPr>
            <p:cNvPr id="2053" name="Группа 20"/>
            <p:cNvGrpSpPr>
              <a:grpSpLocks/>
            </p:cNvGrpSpPr>
            <p:nvPr/>
          </p:nvGrpSpPr>
          <p:grpSpPr bwMode="auto">
            <a:xfrm>
              <a:off x="-333412" y="6214927"/>
              <a:ext cx="10239412" cy="461819"/>
              <a:chOff x="-333412" y="6214660"/>
              <a:chExt cx="10239412" cy="461567"/>
            </a:xfrm>
          </p:grpSpPr>
          <p:cxnSp>
            <p:nvCxnSpPr>
              <p:cNvPr id="10" name="Прямая соединительная линия 9"/>
              <p:cNvCxnSpPr/>
              <p:nvPr/>
            </p:nvCxnSpPr>
            <p:spPr bwMode="auto">
              <a:xfrm>
                <a:off x="220" y="6214660"/>
                <a:ext cx="9905780" cy="0"/>
              </a:xfrm>
              <a:prstGeom prst="line">
                <a:avLst/>
              </a:prstGeom>
              <a:ln/>
            </p:spPr>
            <p:style>
              <a:lnRef idx="2">
                <a:schemeClr val="accent5"/>
              </a:lnRef>
              <a:fillRef idx="0">
                <a:schemeClr val="accent5"/>
              </a:fillRef>
              <a:effectRef idx="1">
                <a:schemeClr val="accent5"/>
              </a:effectRef>
              <a:fontRef idx="minor">
                <a:schemeClr val="tx1"/>
              </a:fontRef>
            </p:style>
          </p:cxnSp>
          <p:sp>
            <p:nvSpPr>
              <p:cNvPr id="8" name="TextBox 7"/>
              <p:cNvSpPr txBox="1"/>
              <p:nvPr/>
            </p:nvSpPr>
            <p:spPr>
              <a:xfrm>
                <a:off x="-333412" y="6214814"/>
                <a:ext cx="9906000" cy="461413"/>
              </a:xfrm>
              <a:prstGeom prst="rect">
                <a:avLst/>
              </a:prstGeom>
              <a:noFill/>
            </p:spPr>
            <p:txBody>
              <a:bodyPr>
                <a:spAutoFit/>
                <a:scene3d>
                  <a:camera prst="orthographicFront"/>
                  <a:lightRig rig="glow" dir="tl">
                    <a:rot lat="0" lon="0" rev="5400000"/>
                  </a:lightRig>
                </a:scene3d>
                <a:sp3d contourW="12700">
                  <a:bevelT w="25400" h="25400"/>
                  <a:contourClr>
                    <a:schemeClr val="accent6">
                      <a:shade val="73000"/>
                    </a:schemeClr>
                  </a:contourClr>
                </a:sp3d>
              </a:bodyPr>
              <a:lstStyle/>
              <a:p>
                <a:pPr marL="1257300" algn="ctr" eaLnBrk="1" hangingPunct="1">
                  <a:defRPr/>
                </a:pPr>
                <a:r>
                  <a:rPr lang="ru-RU" sz="2400" b="1" dirty="0">
                    <a:ln w="11430"/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Century" pitchFamily="18" charset="0"/>
                    <a:cs typeface="Times New Roman" pitchFamily="18" charset="0"/>
                  </a:rPr>
                  <a:t>Администрация города Батайска</a:t>
                </a:r>
              </a:p>
            </p:txBody>
          </p:sp>
        </p:grpSp>
        <p:pic>
          <p:nvPicPr>
            <p:cNvPr id="6" name="Picture 13" descr="F:\Документы\АРО\Выборы мэра г.Батайска 2013\Отчет мэра 2012\logo.jp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7546" y="5643554"/>
              <a:ext cx="785928" cy="111259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902</TotalTime>
  <Words>124</Words>
  <Application>Microsoft Office PowerPoint</Application>
  <PresentationFormat>Экран (4:3)</PresentationFormat>
  <Paragraphs>48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Владимир</dc:creator>
  <cp:lastModifiedBy>Жарова</cp:lastModifiedBy>
  <cp:revision>160</cp:revision>
  <cp:lastPrinted>1601-01-01T00:00:00Z</cp:lastPrinted>
  <dcterms:created xsi:type="dcterms:W3CDTF">1601-01-01T00:00:00Z</dcterms:created>
  <dcterms:modified xsi:type="dcterms:W3CDTF">2018-07-24T06:38:58Z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