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64" r:id="rId2"/>
    <p:sldId id="272" r:id="rId3"/>
    <p:sldId id="273" r:id="rId4"/>
    <p:sldId id="274" r:id="rId5"/>
    <p:sldId id="265" r:id="rId6"/>
    <p:sldId id="257" r:id="rId7"/>
    <p:sldId id="275" r:id="rId8"/>
    <p:sldId id="276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19D1"/>
    <a:srgbClr val="3611BF"/>
    <a:srgbClr val="4AAF21"/>
    <a:srgbClr val="FF0066"/>
    <a:srgbClr val="797DD1"/>
    <a:srgbClr val="DEF1F2"/>
    <a:srgbClr val="D3EBED"/>
    <a:srgbClr val="E2E3F6"/>
    <a:srgbClr val="C0C2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7" autoAdjust="0"/>
  </p:normalViewPr>
  <p:slideViewPr>
    <p:cSldViewPr>
      <p:cViewPr varScale="1">
        <p:scale>
          <a:sx n="70" d="100"/>
          <a:sy n="70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6.95906432748538E-2"/>
          <c:y val="0.1003833133298529"/>
          <c:w val="0.89841269841269644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50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rgbClr val="FFFF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722997.8</c:v>
                </c:pt>
                <c:pt idx="1">
                  <c:v>182676.8</c:v>
                </c:pt>
                <c:pt idx="2" formatCode="#,##0.00">
                  <c:v>1317145.6000000001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504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008">
                <a:noFill/>
              </a:ln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900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2.5396808951512639E-2"/>
          <c:y val="0.67010403603855773"/>
          <c:w val="0.94285714285714251"/>
          <c:h val="0.29536073541046792"/>
        </c:manualLayout>
      </c:layout>
      <c:spPr>
        <a:noFill/>
        <a:ln w="3626">
          <a:noFill/>
          <a:prstDash val="solid"/>
        </a:ln>
      </c:spPr>
      <c:txPr>
        <a:bodyPr/>
        <a:lstStyle/>
        <a:p>
          <a:pPr>
            <a:defRPr sz="189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238095238095247E-2"/>
          <c:y val="2.3980815347721826E-2"/>
          <c:w val="0.88888888888888884"/>
          <c:h val="0.7625899280575539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FFFF"/>
            </a:solidFill>
            <a:ln w="1269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FFFF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008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8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701788335780062E-2"/>
                  <c:y val="6.0606060606060622E-2"/>
                </c:manualLayout>
              </c:layout>
              <c:showVal val="1"/>
            </c:dLbl>
            <c:dLbl>
              <c:idx val="1"/>
              <c:layout>
                <c:manualLayout>
                  <c:x val="7.0090195293384935E-2"/>
                  <c:y val="0.16666666666666666"/>
                </c:manualLayout>
              </c:layout>
              <c:showVal val="1"/>
            </c:dLbl>
            <c:dLbl>
              <c:idx val="2"/>
              <c:layout>
                <c:manualLayout>
                  <c:x val="8.1057466500898852E-3"/>
                  <c:y val="-5.6341056288826977E-2"/>
                </c:manualLayout>
              </c:layout>
              <c:showVal val="1"/>
            </c:dLbl>
            <c:dLbl>
              <c:idx val="3"/>
              <c:layout>
                <c:manualLayout>
                  <c:x val="5.0484051335688514E-2"/>
                  <c:y val="-5.4222163607696411E-2"/>
                </c:manualLayout>
              </c:layout>
              <c:showVal val="1"/>
            </c:dLbl>
            <c:dLbl>
              <c:idx val="4"/>
              <c:layout>
                <c:manualLayout>
                  <c:x val="8.8360418763444248E-2"/>
                  <c:y val="-5.030901971336308E-2"/>
                </c:manualLayout>
              </c:layout>
              <c:showVal val="1"/>
            </c:dLbl>
            <c:spPr>
              <a:noFill/>
              <a:ln w="25380">
                <a:noFill/>
              </a:ln>
            </c:spPr>
            <c:showVal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Налоги на совокупный доход</c:v>
                </c:pt>
                <c:pt idx="3">
                  <c:v>Арендная плата за землю</c:v>
                </c:pt>
                <c:pt idx="4">
                  <c:v>Прочие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292549.2</c:v>
                </c:pt>
                <c:pt idx="1">
                  <c:v>294749</c:v>
                </c:pt>
                <c:pt idx="2">
                  <c:v>71550</c:v>
                </c:pt>
                <c:pt idx="3">
                  <c:v>133962</c:v>
                </c:pt>
                <c:pt idx="4">
                  <c:v>109864.4</c:v>
                </c:pt>
              </c:numCache>
            </c:numRef>
          </c:val>
        </c:ser>
        <c:dLbls>
          <c:showVal val="1"/>
        </c:dLbls>
        <c:gapDepth val="0"/>
        <c:shape val="box"/>
        <c:axId val="105251200"/>
        <c:axId val="105252736"/>
        <c:axId val="0"/>
      </c:bar3DChart>
      <c:catAx>
        <c:axId val="105251200"/>
        <c:scaling>
          <c:orientation val="minMax"/>
        </c:scaling>
        <c:axPos val="b"/>
        <c:numFmt formatCode="General" sourceLinked="1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105252736"/>
        <c:crosses val="autoZero"/>
        <c:auto val="1"/>
        <c:lblAlgn val="ctr"/>
        <c:lblOffset val="100"/>
        <c:tickLblSkip val="1"/>
        <c:tickMarkSkip val="1"/>
      </c:catAx>
      <c:valAx>
        <c:axId val="105252736"/>
        <c:scaling>
          <c:orientation val="minMax"/>
        </c:scaling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105251200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 b="1" i="0" u="none" strike="noStrike" spc="0" baseline="0">
          <a:solidFill>
            <a:schemeClr val="tx1"/>
          </a:solidFill>
          <a:latin typeface="Times New Roman" pitchFamily="18" charset="0"/>
          <a:ea typeface="Arial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70"/>
      <c:depthPercent val="100"/>
      <c:rAngAx val="1"/>
    </c:view3D>
    <c:plotArea>
      <c:layout>
        <c:manualLayout>
          <c:layoutTarget val="inner"/>
          <c:xMode val="edge"/>
          <c:yMode val="edge"/>
          <c:x val="0.12895456602407457"/>
          <c:y val="5.7553885309790824E-2"/>
          <c:w val="0.8015873015872983"/>
          <c:h val="0.803357314148681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numRef>
              <c:f>Sheet1!$B$1:$H$1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747.3</c:v>
                </c:pt>
                <c:pt idx="1">
                  <c:v>761.2</c:v>
                </c:pt>
                <c:pt idx="2">
                  <c:v>892.1</c:v>
                </c:pt>
                <c:pt idx="3">
                  <c:v>922.8</c:v>
                </c:pt>
                <c:pt idx="4">
                  <c:v>947.6</c:v>
                </c:pt>
                <c:pt idx="5">
                  <c:v>900</c:v>
                </c:pt>
                <c:pt idx="6">
                  <c:v>905.7</c:v>
                </c:pt>
              </c:numCache>
            </c:numRef>
          </c:val>
        </c:ser>
        <c:gapDepth val="0"/>
        <c:shape val="box"/>
        <c:axId val="105297408"/>
        <c:axId val="105298944"/>
        <c:axId val="0"/>
      </c:bar3DChart>
      <c:catAx>
        <c:axId val="10529740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5298944"/>
        <c:crosses val="autoZero"/>
        <c:auto val="1"/>
        <c:lblAlgn val="ctr"/>
        <c:lblOffset val="100"/>
        <c:tickLblSkip val="1"/>
        <c:tickMarkSkip val="1"/>
      </c:catAx>
      <c:valAx>
        <c:axId val="10529894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5297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60"/>
      <c:perspective val="0"/>
    </c:view3D>
    <c:plotArea>
      <c:layout>
        <c:manualLayout>
          <c:layoutTarget val="inner"/>
          <c:xMode val="edge"/>
          <c:yMode val="edge"/>
          <c:x val="8.2446822610900451E-3"/>
          <c:y val="0.22212380633271905"/>
          <c:w val="0.61879850021860283"/>
          <c:h val="0.376509130507622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7106">
              <a:solidFill>
                <a:schemeClr val="tx1"/>
              </a:solidFill>
              <a:prstDash val="solid"/>
            </a:ln>
          </c:spPr>
          <c:explosion val="10"/>
          <c:dPt>
            <c:idx val="1"/>
            <c:spPr>
              <a:solidFill>
                <a:schemeClr val="accent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17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4"/>
            <c:explosion val="25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FF99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FF00FF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515168521984151E-3"/>
                  <c:y val="8.9968755601144923E-2"/>
                </c:manualLayout>
              </c:layout>
              <c:dLblPos val="bestFit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1799543706017881E-2"/>
                  <c:y val="9.528845442434998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1255312226398922E-2"/>
                  <c:y val="0.1323761008259464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6390162358860092E-3"/>
                  <c:y val="-0.13974692707407929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3.2134352399143036E-2"/>
                  <c:y val="-0.18161769140559594"/>
                </c:manualLayout>
              </c:layout>
              <c:dLblPos val="bestFit"/>
              <c:showPercent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%" sourceLinked="0"/>
            <c:spPr>
              <a:noFill/>
              <a:ln w="3421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Sheet1!$B$1:$L$1</c:f>
              <c:strCache>
                <c:ptCount val="11"/>
                <c:pt idx="0">
                  <c:v>Общегосударственные вопросы - 5,6%</c:v>
                </c:pt>
                <c:pt idx="1">
                  <c:v>Национальная безопасность и правоохранительная деятельность - 0,7%</c:v>
                </c:pt>
                <c:pt idx="2">
                  <c:v>Национальная экономика - 2,0%</c:v>
                </c:pt>
                <c:pt idx="3">
                  <c:v>Жилищно-коммунальное хозяйство - 12,9%</c:v>
                </c:pt>
                <c:pt idx="4">
                  <c:v>Образование - 49,5%</c:v>
                </c:pt>
                <c:pt idx="5">
                  <c:v>Культура, кинематография - 2,5%</c:v>
                </c:pt>
                <c:pt idx="6">
                  <c:v>Здравоохранение - 0,3%</c:v>
                </c:pt>
                <c:pt idx="7">
                  <c:v>Социальная политика - 24,8%</c:v>
                </c:pt>
                <c:pt idx="8">
                  <c:v>Спорт - 0,1%</c:v>
                </c:pt>
                <c:pt idx="9">
                  <c:v>Обслуживание мун. Долга - 1,4%</c:v>
                </c:pt>
                <c:pt idx="10">
                  <c:v>Средства массовой информации - 0,02%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124.7</c:v>
                </c:pt>
                <c:pt idx="1">
                  <c:v>17.3</c:v>
                </c:pt>
                <c:pt idx="2">
                  <c:v>43.8</c:v>
                </c:pt>
                <c:pt idx="3">
                  <c:v>282.39999999999998</c:v>
                </c:pt>
                <c:pt idx="4">
                  <c:v>1085.5</c:v>
                </c:pt>
                <c:pt idx="5">
                  <c:v>54.5</c:v>
                </c:pt>
                <c:pt idx="6">
                  <c:v>7</c:v>
                </c:pt>
                <c:pt idx="7">
                  <c:v>545.6</c:v>
                </c:pt>
                <c:pt idx="8">
                  <c:v>2.4</c:v>
                </c:pt>
                <c:pt idx="9">
                  <c:v>29.8</c:v>
                </c:pt>
                <c:pt idx="1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7106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4211">
                <a:noFill/>
              </a:ln>
            </c:spPr>
            <c:txPr>
              <a:bodyPr/>
              <a:lstStyle/>
              <a:p>
                <a:pPr>
                  <a:defRPr sz="25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Sheet1!$B$1:$L$1</c:f>
              <c:strCache>
                <c:ptCount val="11"/>
                <c:pt idx="0">
                  <c:v>Общегосударственные вопросы - 5,6%</c:v>
                </c:pt>
                <c:pt idx="1">
                  <c:v>Национальная безопасность и правоохранительная деятельность - 0,7%</c:v>
                </c:pt>
                <c:pt idx="2">
                  <c:v>Национальная экономика - 2,0%</c:v>
                </c:pt>
                <c:pt idx="3">
                  <c:v>Жилищно-коммунальное хозяйство - 12,9%</c:v>
                </c:pt>
                <c:pt idx="4">
                  <c:v>Образование - 49,5%</c:v>
                </c:pt>
                <c:pt idx="5">
                  <c:v>Культура, кинематография - 2,5%</c:v>
                </c:pt>
                <c:pt idx="6">
                  <c:v>Здравоохранение - 0,3%</c:v>
                </c:pt>
                <c:pt idx="7">
                  <c:v>Социальная политика - 24,8%</c:v>
                </c:pt>
                <c:pt idx="8">
                  <c:v>Спорт - 0,1%</c:v>
                </c:pt>
                <c:pt idx="9">
                  <c:v>Обслуживание мун. Долга - 1,4%</c:v>
                </c:pt>
                <c:pt idx="10">
                  <c:v>Средства массовой информации - 0,02%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Val val="1"/>
        </c:dLbls>
      </c:pie3DChart>
      <c:spPr>
        <a:noFill/>
        <a:ln w="17106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58041805732564367"/>
          <c:y val="3.0085608979728597E-2"/>
          <c:w val="0.37530139885857688"/>
          <c:h val="0.92127140224493265"/>
        </c:manualLayout>
      </c:layout>
      <c:spPr>
        <a:noFill/>
        <a:ln w="427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5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E152C-622C-4AED-A57E-11AA8C4FFEEA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F66E6C0-EA9B-4027-AD91-52447191C9F1}">
      <dgm:prSet phldrT="[Текст]"/>
      <dgm:spPr/>
      <dgm:t>
        <a:bodyPr/>
        <a:lstStyle/>
        <a:p>
          <a:r>
            <a:rPr lang="ru-RU" dirty="0" smtClean="0">
              <a:solidFill>
                <a:srgbClr val="000066"/>
              </a:solidFill>
            </a:rPr>
            <a:t>В полном объеме поступают в местные бюджеты</a:t>
          </a:r>
          <a:endParaRPr lang="ru-RU" dirty="0">
            <a:solidFill>
              <a:srgbClr val="000066"/>
            </a:solidFill>
          </a:endParaRPr>
        </a:p>
      </dgm:t>
    </dgm:pt>
    <dgm:pt modelId="{F79069F6-968F-4DA7-8944-7CF8A38A1B73}" type="parTrans" cxnId="{96F5EA16-EA9C-47A5-84BF-F92970129BF9}">
      <dgm:prSet/>
      <dgm:spPr/>
      <dgm:t>
        <a:bodyPr/>
        <a:lstStyle/>
        <a:p>
          <a:endParaRPr lang="ru-RU"/>
        </a:p>
      </dgm:t>
    </dgm:pt>
    <dgm:pt modelId="{B8F68CBE-C09D-4421-85B5-324EA74FF0D7}" type="sibTrans" cxnId="{96F5EA16-EA9C-47A5-84BF-F92970129BF9}">
      <dgm:prSet/>
      <dgm:spPr/>
      <dgm:t>
        <a:bodyPr/>
        <a:lstStyle/>
        <a:p>
          <a:endParaRPr lang="ru-RU"/>
        </a:p>
      </dgm:t>
    </dgm:pt>
    <dgm:pt modelId="{7CFAA408-BCA8-4CFB-BB07-E989BA4A7C65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Земельный налог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F358D00E-D0FE-4F7A-BA20-1B45FF426FBE}" type="parTrans" cxnId="{9D358AAD-966B-4242-97B2-AB02D4E4EFBD}">
      <dgm:prSet/>
      <dgm:spPr/>
      <dgm:t>
        <a:bodyPr/>
        <a:lstStyle/>
        <a:p>
          <a:endParaRPr lang="ru-RU"/>
        </a:p>
      </dgm:t>
    </dgm:pt>
    <dgm:pt modelId="{59ED8611-B0DF-4CE3-87AB-48CAF8037D55}" type="sibTrans" cxnId="{9D358AAD-966B-4242-97B2-AB02D4E4EFBD}">
      <dgm:prSet/>
      <dgm:spPr/>
      <dgm:t>
        <a:bodyPr/>
        <a:lstStyle/>
        <a:p>
          <a:endParaRPr lang="ru-RU"/>
        </a:p>
      </dgm:t>
    </dgm:pt>
    <dgm:pt modelId="{D9CC8478-54DF-465A-83B3-61B70700257E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Налог на имущество физических лиц</a:t>
          </a:r>
          <a:endParaRPr lang="ru-RU" dirty="0">
            <a:solidFill>
              <a:srgbClr val="0070C0"/>
            </a:solidFill>
          </a:endParaRPr>
        </a:p>
      </dgm:t>
    </dgm:pt>
    <dgm:pt modelId="{E99A1EEC-0DAC-4DC2-8FC3-431D4CB022C8}" type="parTrans" cxnId="{E13F349E-9B76-4F3D-85A0-C08CF7A12114}">
      <dgm:prSet/>
      <dgm:spPr/>
      <dgm:t>
        <a:bodyPr/>
        <a:lstStyle/>
        <a:p>
          <a:endParaRPr lang="ru-RU"/>
        </a:p>
      </dgm:t>
    </dgm:pt>
    <dgm:pt modelId="{474689FC-23C8-444F-9CEF-382B05F7C55A}" type="sibTrans" cxnId="{E13F349E-9B76-4F3D-85A0-C08CF7A12114}">
      <dgm:prSet/>
      <dgm:spPr/>
      <dgm:t>
        <a:bodyPr/>
        <a:lstStyle/>
        <a:p>
          <a:endParaRPr lang="ru-RU"/>
        </a:p>
      </dgm:t>
    </dgm:pt>
    <dgm:pt modelId="{2EC72E38-671C-4E1C-BCFC-467A7B35285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Единый налог на вмененный доход</a:t>
          </a:r>
          <a:endParaRPr lang="ru-RU" dirty="0">
            <a:solidFill>
              <a:srgbClr val="FF0000"/>
            </a:solidFill>
          </a:endParaRPr>
        </a:p>
      </dgm:t>
    </dgm:pt>
    <dgm:pt modelId="{02C52BA2-FB47-4C0D-A671-25F7C0339E34}" type="parTrans" cxnId="{106B152E-B7F7-4EDB-80A4-8667C1EC58FF}">
      <dgm:prSet/>
      <dgm:spPr/>
      <dgm:t>
        <a:bodyPr/>
        <a:lstStyle/>
        <a:p>
          <a:endParaRPr lang="ru-RU"/>
        </a:p>
      </dgm:t>
    </dgm:pt>
    <dgm:pt modelId="{4C6DA525-B4E8-48F6-96C2-5FD35C84C0F5}" type="sibTrans" cxnId="{106B152E-B7F7-4EDB-80A4-8667C1EC58FF}">
      <dgm:prSet/>
      <dgm:spPr/>
      <dgm:t>
        <a:bodyPr/>
        <a:lstStyle/>
        <a:p>
          <a:endParaRPr lang="ru-RU"/>
        </a:p>
      </dgm:t>
    </dgm:pt>
    <dgm:pt modelId="{DB8F104C-B400-43CE-8D35-6B5B69509463}" type="pres">
      <dgm:prSet presAssocID="{794E152C-622C-4AED-A57E-11AA8C4FFE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2A311-E603-4B02-ADDC-5E994F6447CA}" type="pres">
      <dgm:prSet presAssocID="{6F66E6C0-EA9B-4027-AD91-52447191C9F1}" presName="centerShape" presStyleLbl="node0" presStyleIdx="0" presStyleCnt="1"/>
      <dgm:spPr/>
      <dgm:t>
        <a:bodyPr/>
        <a:lstStyle/>
        <a:p>
          <a:endParaRPr lang="ru-RU"/>
        </a:p>
      </dgm:t>
    </dgm:pt>
    <dgm:pt modelId="{6A52DEE3-6B95-42A7-A408-B93701557EB7}" type="pres">
      <dgm:prSet presAssocID="{F358D00E-D0FE-4F7A-BA20-1B45FF426FB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158E11D-93BB-4359-B649-0D0A59557FD8}" type="pres">
      <dgm:prSet presAssocID="{7CFAA408-BCA8-4CFB-BB07-E989BA4A7C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DAF17-4B5C-4CA5-9AA1-000AB835084F}" type="pres">
      <dgm:prSet presAssocID="{E99A1EEC-0DAC-4DC2-8FC3-431D4CB022C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52A8771-621F-4626-92E3-8FC2E83CD52E}" type="pres">
      <dgm:prSet presAssocID="{D9CC8478-54DF-465A-83B3-61B7070025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1F15D-D206-407B-961A-45E8403C5881}" type="pres">
      <dgm:prSet presAssocID="{02C52BA2-FB47-4C0D-A671-25F7C0339E3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179B180-63D3-43B2-B983-69F0D552AC70}" type="pres">
      <dgm:prSet presAssocID="{2EC72E38-671C-4E1C-BCFC-467A7B3528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5A380-00F3-4DF3-8B0E-91DB3013BC84}" type="presOf" srcId="{F358D00E-D0FE-4F7A-BA20-1B45FF426FBE}" destId="{6A52DEE3-6B95-42A7-A408-B93701557EB7}" srcOrd="0" destOrd="0" presId="urn:microsoft.com/office/officeart/2005/8/layout/radial4"/>
    <dgm:cxn modelId="{886A0328-6EB8-4948-BE23-B002B0E7E552}" type="presOf" srcId="{7CFAA408-BCA8-4CFB-BB07-E989BA4A7C65}" destId="{A158E11D-93BB-4359-B649-0D0A59557FD8}" srcOrd="0" destOrd="0" presId="urn:microsoft.com/office/officeart/2005/8/layout/radial4"/>
    <dgm:cxn modelId="{106B152E-B7F7-4EDB-80A4-8667C1EC58FF}" srcId="{6F66E6C0-EA9B-4027-AD91-52447191C9F1}" destId="{2EC72E38-671C-4E1C-BCFC-467A7B352855}" srcOrd="2" destOrd="0" parTransId="{02C52BA2-FB47-4C0D-A671-25F7C0339E34}" sibTransId="{4C6DA525-B4E8-48F6-96C2-5FD35C84C0F5}"/>
    <dgm:cxn modelId="{2D19D41A-B633-474F-ADCF-E7B2D5C0573F}" type="presOf" srcId="{2EC72E38-671C-4E1C-BCFC-467A7B352855}" destId="{6179B180-63D3-43B2-B983-69F0D552AC70}" srcOrd="0" destOrd="0" presId="urn:microsoft.com/office/officeart/2005/8/layout/radial4"/>
    <dgm:cxn modelId="{96F5EA16-EA9C-47A5-84BF-F92970129BF9}" srcId="{794E152C-622C-4AED-A57E-11AA8C4FFEEA}" destId="{6F66E6C0-EA9B-4027-AD91-52447191C9F1}" srcOrd="0" destOrd="0" parTransId="{F79069F6-968F-4DA7-8944-7CF8A38A1B73}" sibTransId="{B8F68CBE-C09D-4421-85B5-324EA74FF0D7}"/>
    <dgm:cxn modelId="{940FF9A9-84D8-4DF6-8AE0-32CCAB49A2A3}" type="presOf" srcId="{794E152C-622C-4AED-A57E-11AA8C4FFEEA}" destId="{DB8F104C-B400-43CE-8D35-6B5B69509463}" srcOrd="0" destOrd="0" presId="urn:microsoft.com/office/officeart/2005/8/layout/radial4"/>
    <dgm:cxn modelId="{E13F349E-9B76-4F3D-85A0-C08CF7A12114}" srcId="{6F66E6C0-EA9B-4027-AD91-52447191C9F1}" destId="{D9CC8478-54DF-465A-83B3-61B70700257E}" srcOrd="1" destOrd="0" parTransId="{E99A1EEC-0DAC-4DC2-8FC3-431D4CB022C8}" sibTransId="{474689FC-23C8-444F-9CEF-382B05F7C55A}"/>
    <dgm:cxn modelId="{2A32A79E-5082-4CA6-8EBC-A47DE022D675}" type="presOf" srcId="{D9CC8478-54DF-465A-83B3-61B70700257E}" destId="{052A8771-621F-4626-92E3-8FC2E83CD52E}" srcOrd="0" destOrd="0" presId="urn:microsoft.com/office/officeart/2005/8/layout/radial4"/>
    <dgm:cxn modelId="{DAFCCA0F-42DC-4695-9797-10E11A29D455}" type="presOf" srcId="{E99A1EEC-0DAC-4DC2-8FC3-431D4CB022C8}" destId="{D79DAF17-4B5C-4CA5-9AA1-000AB835084F}" srcOrd="0" destOrd="0" presId="urn:microsoft.com/office/officeart/2005/8/layout/radial4"/>
    <dgm:cxn modelId="{9D358AAD-966B-4242-97B2-AB02D4E4EFBD}" srcId="{6F66E6C0-EA9B-4027-AD91-52447191C9F1}" destId="{7CFAA408-BCA8-4CFB-BB07-E989BA4A7C65}" srcOrd="0" destOrd="0" parTransId="{F358D00E-D0FE-4F7A-BA20-1B45FF426FBE}" sibTransId="{59ED8611-B0DF-4CE3-87AB-48CAF8037D55}"/>
    <dgm:cxn modelId="{74B28A43-3DC6-45DB-8094-4F1AF74C2717}" type="presOf" srcId="{02C52BA2-FB47-4C0D-A671-25F7C0339E34}" destId="{F6E1F15D-D206-407B-961A-45E8403C5881}" srcOrd="0" destOrd="0" presId="urn:microsoft.com/office/officeart/2005/8/layout/radial4"/>
    <dgm:cxn modelId="{98ADD304-6D4A-4ECC-9C6F-7C1432FE8A8E}" type="presOf" srcId="{6F66E6C0-EA9B-4027-AD91-52447191C9F1}" destId="{1142A311-E603-4B02-ADDC-5E994F6447CA}" srcOrd="0" destOrd="0" presId="urn:microsoft.com/office/officeart/2005/8/layout/radial4"/>
    <dgm:cxn modelId="{13F6BFD4-F0D0-49E5-A286-28A990AE41A6}" type="presParOf" srcId="{DB8F104C-B400-43CE-8D35-6B5B69509463}" destId="{1142A311-E603-4B02-ADDC-5E994F6447CA}" srcOrd="0" destOrd="0" presId="urn:microsoft.com/office/officeart/2005/8/layout/radial4"/>
    <dgm:cxn modelId="{80529B04-228C-4154-9A1E-3256C7FFD1CD}" type="presParOf" srcId="{DB8F104C-B400-43CE-8D35-6B5B69509463}" destId="{6A52DEE3-6B95-42A7-A408-B93701557EB7}" srcOrd="1" destOrd="0" presId="urn:microsoft.com/office/officeart/2005/8/layout/radial4"/>
    <dgm:cxn modelId="{951D5451-8564-487D-9032-7B5FDF5D5E94}" type="presParOf" srcId="{DB8F104C-B400-43CE-8D35-6B5B69509463}" destId="{A158E11D-93BB-4359-B649-0D0A59557FD8}" srcOrd="2" destOrd="0" presId="urn:microsoft.com/office/officeart/2005/8/layout/radial4"/>
    <dgm:cxn modelId="{DA2E0622-558D-4EF5-B257-B628F7F61D9E}" type="presParOf" srcId="{DB8F104C-B400-43CE-8D35-6B5B69509463}" destId="{D79DAF17-4B5C-4CA5-9AA1-000AB835084F}" srcOrd="3" destOrd="0" presId="urn:microsoft.com/office/officeart/2005/8/layout/radial4"/>
    <dgm:cxn modelId="{7FED9858-EC24-4122-BACA-F483EC47AD46}" type="presParOf" srcId="{DB8F104C-B400-43CE-8D35-6B5B69509463}" destId="{052A8771-621F-4626-92E3-8FC2E83CD52E}" srcOrd="4" destOrd="0" presId="urn:microsoft.com/office/officeart/2005/8/layout/radial4"/>
    <dgm:cxn modelId="{1FE006BA-14B8-4873-866F-A6BF2A827564}" type="presParOf" srcId="{DB8F104C-B400-43CE-8D35-6B5B69509463}" destId="{F6E1F15D-D206-407B-961A-45E8403C5881}" srcOrd="5" destOrd="0" presId="urn:microsoft.com/office/officeart/2005/8/layout/radial4"/>
    <dgm:cxn modelId="{E5017250-630F-4CD7-B452-BE78EC03B947}" type="presParOf" srcId="{DB8F104C-B400-43CE-8D35-6B5B69509463}" destId="{6179B180-63D3-43B2-B983-69F0D552AC7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42A311-E603-4B02-ADDC-5E994F6447CA}">
      <dsp:nvSpPr>
        <dsp:cNvPr id="0" name=""/>
        <dsp:cNvSpPr/>
      </dsp:nvSpPr>
      <dsp:spPr>
        <a:xfrm>
          <a:off x="2874744" y="3596145"/>
          <a:ext cx="2651590" cy="2651590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0066"/>
              </a:solidFill>
            </a:rPr>
            <a:t>В полном объеме поступают в местные бюджеты</a:t>
          </a:r>
          <a:endParaRPr lang="ru-RU" sz="2600" kern="1200" dirty="0">
            <a:solidFill>
              <a:srgbClr val="000066"/>
            </a:solidFill>
          </a:endParaRPr>
        </a:p>
      </dsp:txBody>
      <dsp:txXfrm>
        <a:off x="2874744" y="3596145"/>
        <a:ext cx="2651590" cy="2651590"/>
      </dsp:txXfrm>
    </dsp:sp>
    <dsp:sp modelId="{6A52DEE3-6B95-42A7-A408-B93701557EB7}">
      <dsp:nvSpPr>
        <dsp:cNvPr id="0" name=""/>
        <dsp:cNvSpPr/>
      </dsp:nvSpPr>
      <dsp:spPr>
        <a:xfrm rot="12900000">
          <a:off x="1066485" y="3098643"/>
          <a:ext cx="2139486" cy="7557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8E11D-93BB-4359-B649-0D0A59557FD8}">
      <dsp:nvSpPr>
        <dsp:cNvPr id="0" name=""/>
        <dsp:cNvSpPr/>
      </dsp:nvSpPr>
      <dsp:spPr>
        <a:xfrm>
          <a:off x="440" y="1855310"/>
          <a:ext cx="2519011" cy="201520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Земельный налог</a:t>
          </a:r>
          <a:endParaRPr lang="ru-RU" sz="31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440" y="1855310"/>
        <a:ext cx="2519011" cy="2015209"/>
      </dsp:txXfrm>
    </dsp:sp>
    <dsp:sp modelId="{D79DAF17-4B5C-4CA5-9AA1-000AB835084F}">
      <dsp:nvSpPr>
        <dsp:cNvPr id="0" name=""/>
        <dsp:cNvSpPr/>
      </dsp:nvSpPr>
      <dsp:spPr>
        <a:xfrm rot="16200000">
          <a:off x="3130796" y="2024030"/>
          <a:ext cx="2139486" cy="7557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87353"/>
            <a:satOff val="-22065"/>
            <a:lumOff val="271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A8771-621F-4626-92E3-8FC2E83CD52E}">
      <dsp:nvSpPr>
        <dsp:cNvPr id="0" name=""/>
        <dsp:cNvSpPr/>
      </dsp:nvSpPr>
      <dsp:spPr>
        <a:xfrm>
          <a:off x="2941034" y="324534"/>
          <a:ext cx="2519011" cy="201520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70C0"/>
              </a:solidFill>
            </a:rPr>
            <a:t>Налог на имущество физических лиц</a:t>
          </a:r>
          <a:endParaRPr lang="ru-RU" sz="3100" kern="1200" dirty="0">
            <a:solidFill>
              <a:srgbClr val="0070C0"/>
            </a:solidFill>
          </a:endParaRPr>
        </a:p>
      </dsp:txBody>
      <dsp:txXfrm>
        <a:off x="2941034" y="324534"/>
        <a:ext cx="2519011" cy="2015209"/>
      </dsp:txXfrm>
    </dsp:sp>
    <dsp:sp modelId="{F6E1F15D-D206-407B-961A-45E8403C5881}">
      <dsp:nvSpPr>
        <dsp:cNvPr id="0" name=""/>
        <dsp:cNvSpPr/>
      </dsp:nvSpPr>
      <dsp:spPr>
        <a:xfrm rot="19500000">
          <a:off x="5195108" y="3098643"/>
          <a:ext cx="2139486" cy="7557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87353"/>
            <a:satOff val="-22065"/>
            <a:lumOff val="271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9B180-63D3-43B2-B983-69F0D552AC70}">
      <dsp:nvSpPr>
        <dsp:cNvPr id="0" name=""/>
        <dsp:cNvSpPr/>
      </dsp:nvSpPr>
      <dsp:spPr>
        <a:xfrm>
          <a:off x="5881628" y="1855310"/>
          <a:ext cx="2519011" cy="201520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FF0000"/>
              </a:solidFill>
            </a:rPr>
            <a:t>Единый налог на вмененный доход</a:t>
          </a:r>
          <a:endParaRPr lang="ru-RU" sz="3100" kern="1200" dirty="0">
            <a:solidFill>
              <a:srgbClr val="FF0000"/>
            </a:solidFill>
          </a:endParaRPr>
        </a:p>
      </dsp:txBody>
      <dsp:txXfrm>
        <a:off x="5881628" y="1855310"/>
        <a:ext cx="2519011" cy="2015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0.90106</cdr:x>
      <cdr:y>0.14468</cdr:y>
    </cdr:from>
    <cdr:to>
      <cdr:x>1</cdr:x>
      <cdr:y>0.29787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2721" y="86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CDE3CA-2266-4E22-A75A-D24DE76B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EEEA6E-AF07-404B-932D-A5235BE6BE7B}" type="slidenum">
              <a:rPr lang="ru-RU"/>
              <a:pPr/>
              <a:t>6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C15BC5-1203-4F9B-8F61-AD5411669CE9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F19C74-F20A-4EBB-B4E0-4543DAAB30CD}" type="slidenum">
              <a:rPr lang="ru-RU"/>
              <a:pPr/>
              <a:t>9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62E812-B9FB-485A-A867-3F31E31A8E0A}" type="slidenum">
              <a:rPr lang="ru-RU"/>
              <a:pPr/>
              <a:t>11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D35AB-4415-48C6-9AD5-B3DFDD0289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D7010-EB8F-4025-9060-FF5FCA575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1B8DA-FB08-41DD-B1BD-E66297D9E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8F9A-33C3-4C66-8FF6-6C530B11C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F79C-74F6-4FE1-AEED-01C031D82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5F7FE-5953-419D-9D3E-4F69163D8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5A976-BB44-498E-9016-B61B65A05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A30C4-6539-4D27-B5DD-2F7D79068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0B207-D24F-446C-B879-D4F7A55C9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B5515-882D-4BF0-A054-BD3DA6839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0303-0AE9-4D73-83C9-DA00BB05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A554837-1CD3-4E15-B57B-052D4E622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6C3310F-6B4D-4B7F-97C6-B68CA3A277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428964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eorgia" pitchFamily="18" charset="0"/>
                <a:ea typeface="Times New Roman" pitchFamily="18" charset="0"/>
              </a:rPr>
              <a:t>«О бюджете города Батайска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eorgia" pitchFamily="18" charset="0"/>
                <a:ea typeface="Times New Roman" pitchFamily="18" charset="0"/>
              </a:rPr>
              <a:t> на 2016 год»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9" descr="герб Батайска с флагом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904999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города Батайска, млн.руб.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1143000" y="1828800"/>
          <a:ext cx="1104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28600"/>
            <a:ext cx="6629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Структура расходов бюджета города Батайска в 2015 году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168082"/>
              </p:ext>
            </p:extLst>
          </p:nvPr>
        </p:nvGraphicFramePr>
        <p:xfrm>
          <a:off x="304800" y="889000"/>
          <a:ext cx="9242321" cy="59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71800" y="2286000"/>
            <a:ext cx="2971800" cy="2362200"/>
          </a:xfrm>
          <a:prstGeom prst="ellipse">
            <a:avLst/>
          </a:prstGeom>
          <a:solidFill>
            <a:srgbClr val="3319D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формирования проекта бюджета города Батайска на 2016 год 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flipH="1">
            <a:off x="6172200" y="4419600"/>
            <a:ext cx="2743200" cy="18288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города Батайска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4419600"/>
            <a:ext cx="2514600" cy="19812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города Батайска на 2016-2018годы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343400" y="914400"/>
            <a:ext cx="76200" cy="76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14600" y="0"/>
            <a:ext cx="3886200" cy="18288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</a:t>
            </a:r>
            <a:r>
              <a:rPr lang="ru-RU" dirty="0" smtClean="0">
                <a:solidFill>
                  <a:schemeClr val="bg1"/>
                </a:solidFill>
              </a:rPr>
              <a:t>бюджетной</a:t>
            </a:r>
            <a:r>
              <a:rPr lang="ru-RU" dirty="0" smtClean="0"/>
              <a:t>, налоговой и долговой политики города Батайска на 2016-2018 годы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191000" y="175260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 flipV="1">
            <a:off x="5791200" y="3810000"/>
            <a:ext cx="838200" cy="609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2098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программ,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расходы, млн.рублей</a:t>
            </a:r>
          </a:p>
        </p:txBody>
      </p:sp>
      <p:grpSp>
        <p:nvGrpSpPr>
          <p:cNvPr id="4" name="Группа 16"/>
          <p:cNvGrpSpPr/>
          <p:nvPr/>
        </p:nvGrpSpPr>
        <p:grpSpPr>
          <a:xfrm>
            <a:off x="3352800" y="2438400"/>
            <a:ext cx="2514600" cy="2209800"/>
            <a:chOff x="3124200" y="1981200"/>
            <a:chExt cx="2514600" cy="2209800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3124200" y="1981200"/>
              <a:ext cx="2514600" cy="1752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/>
                <a:t>2085,0</a:t>
              </a:r>
              <a:endParaRPr lang="ru-RU" b="1" dirty="0"/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4038600" y="3124200"/>
              <a:ext cx="1371600" cy="1066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/>
                <a:t>137,8</a:t>
              </a:r>
              <a:endParaRPr lang="ru-RU" b="1" dirty="0"/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657600" y="21336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533400" y="60960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5334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803525" y="55991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914400" y="51816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расходы бюджета, формируемые в </a:t>
            </a:r>
            <a:r>
              <a:rPr lang="ru-RU" b="1" dirty="0" smtClean="0"/>
              <a:t>рамках</a:t>
            </a:r>
          </a:p>
          <a:p>
            <a:r>
              <a:rPr lang="ru-RU" b="1" dirty="0" smtClean="0"/>
              <a:t>муниципальных </a:t>
            </a:r>
            <a:r>
              <a:rPr lang="ru-RU" b="1" dirty="0"/>
              <a:t>программ города Батайска 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914400" y="6019800"/>
            <a:ext cx="6215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/>
              <a:t>непрограммные</a:t>
            </a:r>
            <a:r>
              <a:rPr lang="ru-RU" b="1" dirty="0"/>
              <a:t> расходы бюджета города </a:t>
            </a:r>
            <a:r>
              <a:rPr lang="ru-RU" b="1" dirty="0" smtClean="0"/>
              <a:t>Батайска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запланированных на реализацию муниципальных программ города Батайска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2016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2" name="Группа 23"/>
          <p:cNvGrpSpPr/>
          <p:nvPr/>
        </p:nvGrpSpPr>
        <p:grpSpPr>
          <a:xfrm>
            <a:off x="152400" y="1447800"/>
            <a:ext cx="2160000" cy="5257800"/>
            <a:chOff x="304800" y="1524000"/>
            <a:chExt cx="2160000" cy="5105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4800" y="1524000"/>
              <a:ext cx="2160000" cy="1800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Развитие образования – 50,5%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04800" y="3429000"/>
              <a:ext cx="2160000" cy="16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граждан –</a:t>
              </a:r>
            </a:p>
            <a:p>
              <a:pPr lvl="0"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23,5%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4800" y="5189400"/>
              <a:ext cx="2160000" cy="1440000"/>
            </a:xfrm>
            <a:prstGeom prst="roundRect">
              <a:avLst/>
            </a:prstGeom>
            <a:solidFill>
              <a:srgbClr val="2B2B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услугами ЖКХ – 1,87%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362200" y="1447800"/>
            <a:ext cx="2160000" cy="1368000"/>
          </a:xfrm>
          <a:prstGeom prst="roundRect">
            <a:avLst/>
          </a:prstGeom>
          <a:solidFill>
            <a:srgbClr val="2007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культуры – 5,1%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62200" y="2931000"/>
            <a:ext cx="2160000" cy="1260000"/>
          </a:xfrm>
          <a:prstGeom prst="roundRect">
            <a:avLst/>
          </a:prstGeom>
          <a:solidFill>
            <a:srgbClr val="4C1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благоустройство–11,3%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2000" y="4298400"/>
            <a:ext cx="2160000" cy="1188000"/>
          </a:xfrm>
          <a:prstGeom prst="roundRect">
            <a:avLst/>
          </a:prstGeom>
          <a:solidFill>
            <a:srgbClr val="591F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2,0%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2000" y="5589600"/>
            <a:ext cx="2160000" cy="1116000"/>
          </a:xfrm>
          <a:prstGeom prst="roundRect">
            <a:avLst/>
          </a:prstGeom>
          <a:solidFill>
            <a:srgbClr val="642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комфортным жильем населения  -1,85%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8200" y="1447800"/>
            <a:ext cx="2160000" cy="1080000"/>
          </a:xfrm>
          <a:prstGeom prst="roundRect">
            <a:avLst/>
          </a:prstGeom>
          <a:solidFill>
            <a:srgbClr val="784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Информационное общество – 0,9%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8200" y="2590800"/>
            <a:ext cx="2160000" cy="1008000"/>
          </a:xfrm>
          <a:prstGeom prst="roundRect">
            <a:avLst/>
          </a:prstGeom>
          <a:solidFill>
            <a:srgbClr val="885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ЧС – 0,8%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98000" y="3788400"/>
            <a:ext cx="2160000" cy="936000"/>
          </a:xfrm>
          <a:prstGeom prst="roundRect">
            <a:avLst/>
          </a:prstGeom>
          <a:solidFill>
            <a:srgbClr val="9F7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– 0,7%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24400" y="4851000"/>
            <a:ext cx="2160000" cy="864000"/>
          </a:xfrm>
          <a:prstGeom prst="roundRect">
            <a:avLst/>
          </a:prstGeom>
          <a:solidFill>
            <a:srgbClr val="A78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0,1%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24400" y="5801400"/>
            <a:ext cx="2160000" cy="828000"/>
          </a:xfrm>
          <a:prstGeom prst="roundRect">
            <a:avLst/>
          </a:prstGeom>
          <a:solidFill>
            <a:srgbClr val="C6B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0,5%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07800" y="1447800"/>
            <a:ext cx="2160000" cy="792000"/>
          </a:xfrm>
          <a:prstGeom prst="roundRect">
            <a:avLst/>
          </a:prstGeom>
          <a:solidFill>
            <a:srgbClr val="3F45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Безопасный город – 0,2%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34200" y="2286000"/>
            <a:ext cx="2160000" cy="756000"/>
          </a:xfrm>
          <a:prstGeom prst="roundRect">
            <a:avLst/>
          </a:prstGeom>
          <a:solidFill>
            <a:srgbClr val="575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здравоохранения – 0,3%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34200" y="3124200"/>
            <a:ext cx="2160000" cy="720000"/>
          </a:xfrm>
          <a:prstGeom prst="roundRect">
            <a:avLst/>
          </a:prstGeom>
          <a:solidFill>
            <a:srgbClr val="797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– 0,03%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34200" y="3886200"/>
            <a:ext cx="2160000" cy="648000"/>
          </a:xfrm>
          <a:prstGeom prst="roundRect">
            <a:avLst/>
          </a:prstGeom>
          <a:solidFill>
            <a:srgbClr val="8F9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Молодежь города Батайска – 0,003%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34200" y="4572000"/>
            <a:ext cx="2160000" cy="576000"/>
          </a:xfrm>
          <a:prstGeom prst="roundRect">
            <a:avLst/>
          </a:prstGeom>
          <a:solidFill>
            <a:srgbClr val="C0C2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Доступная среда – 0,01%</a:t>
            </a:r>
            <a:endParaRPr lang="ru-RU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84000" y="5257800"/>
            <a:ext cx="2160000" cy="504000"/>
          </a:xfrm>
          <a:prstGeom prst="roundRect">
            <a:avLst/>
          </a:prstGeom>
          <a:solidFill>
            <a:srgbClr val="E2E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– 0,01%</a:t>
            </a:r>
            <a:endParaRPr lang="ru-RU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84000" y="5816400"/>
            <a:ext cx="2160000" cy="432000"/>
          </a:xfrm>
          <a:prstGeom prst="round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2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84000" y="6426000"/>
            <a:ext cx="2160000" cy="360000"/>
          </a:xfrm>
          <a:prstGeom prst="roundRect">
            <a:avLst/>
          </a:prstGeom>
          <a:solidFill>
            <a:srgbClr val="DEF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– 0,24</a:t>
            </a:r>
            <a:endParaRPr lang="ru-RU" sz="11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354449"/>
            <a:ext cx="85344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параметры бюджета города Батайска на 2016 год, млн.рублей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676400"/>
          <a:ext cx="7620000" cy="46482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953000"/>
                <a:gridCol w="2667000"/>
              </a:tblGrid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2016 </a:t>
                      </a:r>
                      <a:r>
                        <a:rPr lang="ru-RU" sz="2800" dirty="0"/>
                        <a:t>год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ДОХОДЫ всего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2 222,8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в том числе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Налоговые и неналоговые доходы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+mn-ea"/>
                        </a:rPr>
                        <a:t>905,7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Межбюджетные трансферты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1 317,1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РАСХОДЫ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2 193,5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ПРОФИЦИТ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+mn-ea"/>
                        </a:rPr>
                        <a:t>29,3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76400"/>
          <a:ext cx="8686800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000" y="533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Структура доходов бюджета города Батайска в 2016 году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28194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defRPr>
            </a:pPr>
            <a:r>
              <a:rPr lang="ru-RU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59</a:t>
            </a:r>
            <a:r>
              <a:rPr lang="en-US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%</a:t>
            </a:r>
            <a:endParaRPr lang="en-US" sz="3200" dirty="0">
              <a:ln>
                <a:solidFill>
                  <a:schemeClr val="bg1">
                    <a:lumMod val="9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3429000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8</a:t>
            </a:r>
            <a:r>
              <a:rPr lang="en-US" sz="2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%</a:t>
            </a:r>
            <a:endParaRPr lang="en-US" sz="2800" dirty="0">
              <a:ln>
                <a:solidFill>
                  <a:schemeClr val="bg1">
                    <a:lumMod val="9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9003" y="2590800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33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%</a:t>
            </a:r>
            <a:endParaRPr lang="en-US" sz="2800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13" name="Рисунок 9" descr="герб Батайска с флагом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295399" cy="8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57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В 2016 году не поступают в местные бюджеты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Налог на прибыль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Налог на имущество организаций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Транспортный налог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Налог на добавленную стоимость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Единый налог по упрощенной системе налогообложения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Arial Black" pitchFamily="34" charset="0"/>
              </a:rPr>
              <a:t>Основные налоговые и неналоговые доходы бюджета города Батайска в  2016 году (тыс.рублей)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1066800" y="1828800"/>
          <a:ext cx="10591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358</Words>
  <Application>Microsoft Office PowerPoint</Application>
  <PresentationFormat>Экран (4:3)</PresentationFormat>
  <Paragraphs>82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Расходы бюджета, формируемые в рамках муниципальных программ, и непрограммные расходы, млн.рублей</vt:lpstr>
      <vt:lpstr>Доля муниципальных программ в общем объеме расходов, запланированных на реализацию муниципальных программ города Батайска в 2016 году</vt:lpstr>
      <vt:lpstr>Слайд 5</vt:lpstr>
      <vt:lpstr>Слайд 6</vt:lpstr>
      <vt:lpstr>Слайд 7</vt:lpstr>
      <vt:lpstr>В 2016 году не поступают в местные бюджеты </vt:lpstr>
      <vt:lpstr>Основные налоговые и неналоговые доходы бюджета города Батайска в  2016 году (тыс.рублей)</vt:lpstr>
      <vt:lpstr>Динамика налоговых и неналоговых доходов бюджета города Батайска, млн.руб.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Инесса</cp:lastModifiedBy>
  <cp:revision>127</cp:revision>
  <cp:lastPrinted>2014-03-28T09:40:31Z</cp:lastPrinted>
  <dcterms:created xsi:type="dcterms:W3CDTF">1601-01-01T00:00:00Z</dcterms:created>
  <dcterms:modified xsi:type="dcterms:W3CDTF">2015-12-15T07:48:15Z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